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31"/>
  </p:notesMasterIdLst>
  <p:sldIdLst>
    <p:sldId id="323" r:id="rId2"/>
    <p:sldId id="561" r:id="rId3"/>
    <p:sldId id="614" r:id="rId4"/>
    <p:sldId id="309" r:id="rId5"/>
    <p:sldId id="331" r:id="rId6"/>
    <p:sldId id="409" r:id="rId7"/>
    <p:sldId id="328" r:id="rId8"/>
    <p:sldId id="629" r:id="rId9"/>
    <p:sldId id="622" r:id="rId10"/>
    <p:sldId id="623" r:id="rId11"/>
    <p:sldId id="626" r:id="rId12"/>
    <p:sldId id="627" r:id="rId13"/>
    <p:sldId id="574" r:id="rId14"/>
    <p:sldId id="575" r:id="rId15"/>
    <p:sldId id="608" r:id="rId16"/>
    <p:sldId id="613" r:id="rId17"/>
    <p:sldId id="630" r:id="rId18"/>
    <p:sldId id="638" r:id="rId19"/>
    <p:sldId id="619" r:id="rId20"/>
    <p:sldId id="370" r:id="rId21"/>
    <p:sldId id="367" r:id="rId22"/>
    <p:sldId id="633" r:id="rId23"/>
    <p:sldId id="634" r:id="rId24"/>
    <p:sldId id="635" r:id="rId25"/>
    <p:sldId id="636" r:id="rId26"/>
    <p:sldId id="637" r:id="rId27"/>
    <p:sldId id="345" r:id="rId28"/>
    <p:sldId id="632" r:id="rId29"/>
    <p:sldId id="567" r:id="rId30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ato Light" panose="020F0502020204030203" pitchFamily="34" charset="0"/>
      <p:regular r:id="rId41"/>
      <p: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Source Sans Pro Black" panose="020B0803030403020204" pitchFamily="34" charset="0"/>
      <p:regular r:id="rId51"/>
      <p:bold r:id="rId52"/>
      <p:italic r:id="rId53"/>
      <p:boldItalic r:id="rId54"/>
    </p:embeddedFont>
    <p:embeddedFont>
      <p:font typeface="Source Sans Pro Semibold" panose="020B0603030403020204" pitchFamily="34" charset="0"/>
      <p:regular r:id="rId55"/>
      <p:bold r:id="rId56"/>
      <p:italic r:id="rId57"/>
      <p:boldItalic r:id="rId58"/>
    </p:embeddedFont>
    <p:embeddedFont>
      <p:font typeface="TUOS Blake" panose="020B0503040000020004" pitchFamily="34" charset="0"/>
      <p:regular r:id="rId59"/>
      <p:bold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04C"/>
    <a:srgbClr val="9ADBE8"/>
    <a:srgbClr val="440099"/>
    <a:srgbClr val="FF9664"/>
    <a:srgbClr val="005A8F"/>
    <a:srgbClr val="981F92"/>
    <a:srgbClr val="FAFDFE"/>
    <a:srgbClr val="00BBCC"/>
    <a:srgbClr val="663DB3"/>
    <a:srgbClr val="DAA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6"/>
    <p:restoredTop sz="83333" autoAdjust="0"/>
  </p:normalViewPr>
  <p:slideViewPr>
    <p:cSldViewPr snapToGrid="0">
      <p:cViewPr varScale="1">
        <p:scale>
          <a:sx n="118" d="100"/>
          <a:sy n="118" d="100"/>
        </p:scale>
        <p:origin x="1038" y="108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 (Level)</c:v>
                </c:pt>
              </c:strCache>
            </c:strRef>
          </c:tx>
          <c:spPr>
            <a:ln w="28575" cap="rnd">
              <a:solidFill>
                <a:srgbClr val="E7004C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1.7741935483870968</c:v>
                </c:pt>
                <c:pt idx="1">
                  <c:v>1.8387096774193548</c:v>
                </c:pt>
                <c:pt idx="2">
                  <c:v>2.2580645161290325</c:v>
                </c:pt>
                <c:pt idx="3">
                  <c:v>2.4193548387096775</c:v>
                </c:pt>
                <c:pt idx="4">
                  <c:v>2.4516129032258065</c:v>
                </c:pt>
                <c:pt idx="5">
                  <c:v>2.7419354838709675</c:v>
                </c:pt>
                <c:pt idx="6">
                  <c:v>3</c:v>
                </c:pt>
                <c:pt idx="7">
                  <c:v>3.193548387096774</c:v>
                </c:pt>
                <c:pt idx="8">
                  <c:v>3.3548387096774195</c:v>
                </c:pt>
                <c:pt idx="9">
                  <c:v>3.5161290322580645</c:v>
                </c:pt>
                <c:pt idx="10">
                  <c:v>3.774193548387097</c:v>
                </c:pt>
                <c:pt idx="11">
                  <c:v>3.903225806451613</c:v>
                </c:pt>
                <c:pt idx="12">
                  <c:v>4.129032258064516</c:v>
                </c:pt>
                <c:pt idx="13">
                  <c:v>4.129032258064516</c:v>
                </c:pt>
                <c:pt idx="14">
                  <c:v>4.096774193548387</c:v>
                </c:pt>
                <c:pt idx="15">
                  <c:v>4.354838709677419</c:v>
                </c:pt>
                <c:pt idx="16">
                  <c:v>4.67741935483871</c:v>
                </c:pt>
                <c:pt idx="17">
                  <c:v>4.741935483870968</c:v>
                </c:pt>
                <c:pt idx="18">
                  <c:v>5.032258064516129</c:v>
                </c:pt>
                <c:pt idx="19">
                  <c:v>5.129032258064516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B-45AF-A0F6-08D48CBA1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0589711"/>
        <c:axId val="823318943"/>
      </c:lineChart>
      <c:catAx>
        <c:axId val="8105897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b="1" dirty="0"/>
                  <a:t>Training Session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bg1">
                      <a:lumMod val="10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823318943"/>
        <c:crosses val="autoZero"/>
        <c:auto val="1"/>
        <c:lblAlgn val="ctr"/>
        <c:lblOffset val="100"/>
        <c:noMultiLvlLbl val="0"/>
      </c:catAx>
      <c:valAx>
        <c:axId val="8233189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b="1" dirty="0"/>
                  <a:t>Performance (Level)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bg1">
                      <a:lumMod val="10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81058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10000"/>
            </a:schemeClr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Cognitive Training</c:v>
                </c:pt>
              </c:strCache>
            </c:strRef>
          </c:tx>
          <c:spPr>
            <a:solidFill>
              <a:srgbClr val="E7004C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Sheet1!$F$8:$F$10</c:f>
                <c:numCache>
                  <c:formatCode>General</c:formatCode>
                  <c:ptCount val="3"/>
                  <c:pt idx="0">
                    <c:v>0.14000000000000001</c:v>
                  </c:pt>
                  <c:pt idx="1">
                    <c:v>0.12</c:v>
                  </c:pt>
                  <c:pt idx="2">
                    <c:v>0.12</c:v>
                  </c:pt>
                </c:numCache>
              </c:numRef>
            </c:plus>
            <c:minus>
              <c:numRef>
                <c:f>Sheet1!$F$8:$F$10</c:f>
                <c:numCache>
                  <c:formatCode>General</c:formatCode>
                  <c:ptCount val="3"/>
                  <c:pt idx="0">
                    <c:v>0.14000000000000001</c:v>
                  </c:pt>
                  <c:pt idx="1">
                    <c:v>0.12</c:v>
                  </c:pt>
                  <c:pt idx="2">
                    <c:v>0.12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>
                    <a:lumMod val="10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Training Tasks</c:v>
                </c:pt>
                <c:pt idx="1">
                  <c:v>Near Transfer</c:v>
                </c:pt>
                <c:pt idx="2">
                  <c:v>Far Transfer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1.29</c:v>
                </c:pt>
                <c:pt idx="1">
                  <c:v>0.39</c:v>
                </c:pt>
                <c:pt idx="2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4B-4365-BF3F-EFC40CF0D4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Placebo Training</c:v>
                </c:pt>
              </c:strCache>
            </c:strRef>
          </c:tx>
          <c:spPr>
            <a:solidFill>
              <a:srgbClr val="9ADBE8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Sheet1!$G$8:$G$10</c:f>
                <c:numCache>
                  <c:formatCode>General</c:formatCode>
                  <c:ptCount val="3"/>
                  <c:pt idx="0">
                    <c:v>0.13</c:v>
                  </c:pt>
                  <c:pt idx="1">
                    <c:v>0.13</c:v>
                  </c:pt>
                  <c:pt idx="2">
                    <c:v>0.13</c:v>
                  </c:pt>
                </c:numCache>
              </c:numRef>
            </c:plus>
            <c:minus>
              <c:numRef>
                <c:f>Sheet1!$G$8:$G$10</c:f>
                <c:numCache>
                  <c:formatCode>General</c:formatCode>
                  <c:ptCount val="3"/>
                  <c:pt idx="0">
                    <c:v>0.13</c:v>
                  </c:pt>
                  <c:pt idx="1">
                    <c:v>0.13</c:v>
                  </c:pt>
                  <c:pt idx="2">
                    <c:v>0.13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>
                    <a:lumMod val="10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Training Tasks</c:v>
                </c:pt>
                <c:pt idx="1">
                  <c:v>Near Transfer</c:v>
                </c:pt>
                <c:pt idx="2">
                  <c:v>Far Transfer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0.31</c:v>
                </c:pt>
                <c:pt idx="1">
                  <c:v>0.17</c:v>
                </c:pt>
                <c:pt idx="2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4B-4365-BF3F-EFC40CF0D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4998271"/>
        <c:axId val="823318447"/>
      </c:barChart>
      <c:catAx>
        <c:axId val="90499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823318447"/>
        <c:crosses val="autoZero"/>
        <c:auto val="1"/>
        <c:lblAlgn val="ctr"/>
        <c:lblOffset val="100"/>
        <c:noMultiLvlLbl val="0"/>
      </c:catAx>
      <c:valAx>
        <c:axId val="8233184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sz="1800" b="1" dirty="0"/>
                  <a:t>Gain Score (</a:t>
                </a:r>
                <a:r>
                  <a:rPr lang="en-GB" sz="1800" b="1" i="1" dirty="0"/>
                  <a:t>d</a:t>
                </a:r>
                <a:r>
                  <a:rPr lang="en-GB" sz="1800" b="1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bg1">
                      <a:lumMod val="10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bg1">
                <a:lumMod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904998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>
              <a:lumMod val="10000"/>
            </a:schemeClr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94ECE-A83E-4F41-BD1B-CF7144363B20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EF4311A-FC59-4106-8F48-A89D79A2A3A9}">
      <dgm:prSet phldrT="[Text]"/>
      <dgm:spPr>
        <a:solidFill>
          <a:srgbClr val="E7004C"/>
        </a:solidFill>
      </dgm:spPr>
      <dgm:t>
        <a:bodyPr/>
        <a:lstStyle/>
        <a:p>
          <a:r>
            <a:rPr lang="en-GB" b="1" dirty="0">
              <a:solidFill>
                <a:schemeClr val="tx1"/>
              </a:solidFill>
              <a:latin typeface="Source Sans Pro" panose="020B0503030403020204" pitchFamily="34" charset="0"/>
            </a:rPr>
            <a:t>Training</a:t>
          </a:r>
        </a:p>
      </dgm:t>
    </dgm:pt>
    <dgm:pt modelId="{A9E61771-BF75-4189-8291-EB45C7D518DB}" type="parTrans" cxnId="{1D7BF359-8514-4466-A53E-5B9D097B1D21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657F6F8C-0473-475E-8FA1-B03852AE50F0}" type="sibTrans" cxnId="{1D7BF359-8514-4466-A53E-5B9D097B1D21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FE510F87-D470-4D61-993A-D3356C42EDEF}">
      <dgm:prSet phldrT="[Text]"/>
      <dgm:spPr>
        <a:solidFill>
          <a:srgbClr val="A1DED2"/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Reasoning</a:t>
          </a:r>
        </a:p>
      </dgm:t>
    </dgm:pt>
    <dgm:pt modelId="{FEE12396-5DA4-4529-89CD-B3F56EDA105D}" type="parTrans" cxnId="{C0960469-9E1C-4D3B-9C7B-F182AB1349D9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11DFA5AF-9EEC-4867-8901-EA8328887DB1}" type="sibTrans" cxnId="{C0960469-9E1C-4D3B-9C7B-F182AB1349D9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52419998-D7C1-4F50-9705-E63B59D7761E}">
      <dgm:prSet phldrT="[Text]"/>
      <dgm:spPr>
        <a:solidFill>
          <a:srgbClr val="A1DED2"/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Attention</a:t>
          </a:r>
        </a:p>
      </dgm:t>
    </dgm:pt>
    <dgm:pt modelId="{CAD26B35-CD54-427D-8D2A-62EA578B007C}" type="parTrans" cxnId="{6FF3E27F-D982-4008-957B-459129EB12B2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B28F94CA-640A-4D9B-BC3B-427942794915}" type="sibTrans" cxnId="{6FF3E27F-D982-4008-957B-459129EB12B2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6556E0F9-8859-4D9C-BEDD-EEA1AE4899D1}">
      <dgm:prSet phldrT="[Text]"/>
      <dgm:spPr>
        <a:solidFill>
          <a:srgbClr val="A1DED2"/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Everyday Cognition</a:t>
          </a:r>
        </a:p>
      </dgm:t>
    </dgm:pt>
    <dgm:pt modelId="{C08547E5-F776-48C5-9F3D-19ADA79891BE}" type="parTrans" cxnId="{20EC88A0-5982-476A-8C53-38C2E356517E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C0B7DFCF-3FFE-4DEC-9737-EA7C12A768E0}" type="sibTrans" cxnId="{20EC88A0-5982-476A-8C53-38C2E356517E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F555B6EE-3991-4C80-B1F5-DEDE467B6D26}">
      <dgm:prSet phldrT="[Text]"/>
      <dgm:spPr>
        <a:solidFill>
          <a:srgbClr val="A1DED2"/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Cognitive </a:t>
          </a:r>
          <a:r>
            <a:rPr lang="en-GB" dirty="0" err="1">
              <a:latin typeface="Source Sans Pro" panose="020B0503030403020204" pitchFamily="34" charset="0"/>
            </a:rPr>
            <a:t>Deficitis</a:t>
          </a:r>
          <a:endParaRPr lang="en-GB" dirty="0">
            <a:latin typeface="Source Sans Pro" panose="020B0503030403020204" pitchFamily="34" charset="0"/>
          </a:endParaRPr>
        </a:p>
      </dgm:t>
    </dgm:pt>
    <dgm:pt modelId="{B368CFC3-5CD6-4483-8A60-505E681F2006}" type="parTrans" cxnId="{7D0DCCB2-1F87-4102-AFF1-9DB1813E5EFF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8ED9C724-1914-41A7-A531-AA02EB90C755}" type="sibTrans" cxnId="{7D0DCCB2-1F87-4102-AFF1-9DB1813E5EFF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FEE81510-E925-4487-A2BE-56A0F088A6B5}">
      <dgm:prSet phldrT="[Text]"/>
      <dgm:spPr>
        <a:solidFill>
          <a:srgbClr val="A1DED2"/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Academic Success</a:t>
          </a:r>
        </a:p>
      </dgm:t>
    </dgm:pt>
    <dgm:pt modelId="{F13597F5-2B59-42FB-B86E-A20809B65FFF}" type="parTrans" cxnId="{CAC1D065-F28C-474F-AC2E-BECB858318DE}">
      <dgm:prSet/>
      <dgm:spPr/>
      <dgm:t>
        <a:bodyPr/>
        <a:lstStyle/>
        <a:p>
          <a:endParaRPr lang="en-GB"/>
        </a:p>
      </dgm:t>
    </dgm:pt>
    <dgm:pt modelId="{292E586C-2004-4410-9970-1B0870C11E28}" type="sibTrans" cxnId="{CAC1D065-F28C-474F-AC2E-BECB858318DE}">
      <dgm:prSet/>
      <dgm:spPr/>
      <dgm:t>
        <a:bodyPr/>
        <a:lstStyle/>
        <a:p>
          <a:endParaRPr lang="en-GB"/>
        </a:p>
      </dgm:t>
    </dgm:pt>
    <dgm:pt modelId="{47E9C965-2CE2-466C-943B-424F964F8522}" type="pres">
      <dgm:prSet presAssocID="{E8B94ECE-A83E-4F41-BD1B-CF7144363B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08F2D21-4E63-43D6-BF6C-411CFF02F98C}" type="pres">
      <dgm:prSet presAssocID="{0EF4311A-FC59-4106-8F48-A89D79A2A3A9}" presName="centerShape" presStyleLbl="node0" presStyleIdx="0" presStyleCnt="1"/>
      <dgm:spPr/>
    </dgm:pt>
    <dgm:pt modelId="{3088498F-64D8-4874-B349-2397B68ED77E}" type="pres">
      <dgm:prSet presAssocID="{FEE12396-5DA4-4529-89CD-B3F56EDA105D}" presName="parTrans" presStyleLbl="sibTrans2D1" presStyleIdx="0" presStyleCnt="5"/>
      <dgm:spPr/>
    </dgm:pt>
    <dgm:pt modelId="{0A4DF20A-A93D-45E7-B6AB-C76C2D4BBFD1}" type="pres">
      <dgm:prSet presAssocID="{FEE12396-5DA4-4529-89CD-B3F56EDA105D}" presName="connectorText" presStyleLbl="sibTrans2D1" presStyleIdx="0" presStyleCnt="5"/>
      <dgm:spPr/>
    </dgm:pt>
    <dgm:pt modelId="{3F0ED9CA-3539-4B8D-AF3F-79315B8C9BAE}" type="pres">
      <dgm:prSet presAssocID="{FE510F87-D470-4D61-993A-D3356C42EDEF}" presName="node" presStyleLbl="node1" presStyleIdx="0" presStyleCnt="5">
        <dgm:presLayoutVars>
          <dgm:bulletEnabled val="1"/>
        </dgm:presLayoutVars>
      </dgm:prSet>
      <dgm:spPr/>
    </dgm:pt>
    <dgm:pt modelId="{6EA53074-9D30-427B-B51B-24F36345A9FE}" type="pres">
      <dgm:prSet presAssocID="{CAD26B35-CD54-427D-8D2A-62EA578B007C}" presName="parTrans" presStyleLbl="sibTrans2D1" presStyleIdx="1" presStyleCnt="5"/>
      <dgm:spPr/>
    </dgm:pt>
    <dgm:pt modelId="{9C61DD50-40F0-4A01-8F44-DCC4E1E26671}" type="pres">
      <dgm:prSet presAssocID="{CAD26B35-CD54-427D-8D2A-62EA578B007C}" presName="connectorText" presStyleLbl="sibTrans2D1" presStyleIdx="1" presStyleCnt="5"/>
      <dgm:spPr/>
    </dgm:pt>
    <dgm:pt modelId="{22AF69A7-E1F6-4903-852A-345DE3BCC829}" type="pres">
      <dgm:prSet presAssocID="{52419998-D7C1-4F50-9705-E63B59D7761E}" presName="node" presStyleLbl="node1" presStyleIdx="1" presStyleCnt="5">
        <dgm:presLayoutVars>
          <dgm:bulletEnabled val="1"/>
        </dgm:presLayoutVars>
      </dgm:prSet>
      <dgm:spPr/>
    </dgm:pt>
    <dgm:pt modelId="{D94590FA-FE57-48FB-9C81-530736891290}" type="pres">
      <dgm:prSet presAssocID="{C08547E5-F776-48C5-9F3D-19ADA79891BE}" presName="parTrans" presStyleLbl="sibTrans2D1" presStyleIdx="2" presStyleCnt="5"/>
      <dgm:spPr/>
    </dgm:pt>
    <dgm:pt modelId="{F6D4343F-49B3-4AEE-A510-615360BF8606}" type="pres">
      <dgm:prSet presAssocID="{C08547E5-F776-48C5-9F3D-19ADA79891BE}" presName="connectorText" presStyleLbl="sibTrans2D1" presStyleIdx="2" presStyleCnt="5"/>
      <dgm:spPr/>
    </dgm:pt>
    <dgm:pt modelId="{A415FCAB-8A2B-4DE5-A715-E20AD30B8BA3}" type="pres">
      <dgm:prSet presAssocID="{6556E0F9-8859-4D9C-BEDD-EEA1AE4899D1}" presName="node" presStyleLbl="node1" presStyleIdx="2" presStyleCnt="5">
        <dgm:presLayoutVars>
          <dgm:bulletEnabled val="1"/>
        </dgm:presLayoutVars>
      </dgm:prSet>
      <dgm:spPr/>
    </dgm:pt>
    <dgm:pt modelId="{8294B25A-281D-4E42-8BD8-C2AFBF09662F}" type="pres">
      <dgm:prSet presAssocID="{F13597F5-2B59-42FB-B86E-A20809B65FFF}" presName="parTrans" presStyleLbl="sibTrans2D1" presStyleIdx="3" presStyleCnt="5"/>
      <dgm:spPr/>
    </dgm:pt>
    <dgm:pt modelId="{F4921DA5-EF15-46A8-9C57-3FB18AAFBB3B}" type="pres">
      <dgm:prSet presAssocID="{F13597F5-2B59-42FB-B86E-A20809B65FFF}" presName="connectorText" presStyleLbl="sibTrans2D1" presStyleIdx="3" presStyleCnt="5"/>
      <dgm:spPr/>
    </dgm:pt>
    <dgm:pt modelId="{C407D1E5-270C-41F2-ADEB-6DEDED99913B}" type="pres">
      <dgm:prSet presAssocID="{FEE81510-E925-4487-A2BE-56A0F088A6B5}" presName="node" presStyleLbl="node1" presStyleIdx="3" presStyleCnt="5">
        <dgm:presLayoutVars>
          <dgm:bulletEnabled val="1"/>
        </dgm:presLayoutVars>
      </dgm:prSet>
      <dgm:spPr/>
    </dgm:pt>
    <dgm:pt modelId="{7C0B64FC-A857-4146-82A8-7E1AC96C406B}" type="pres">
      <dgm:prSet presAssocID="{B368CFC3-5CD6-4483-8A60-505E681F2006}" presName="parTrans" presStyleLbl="sibTrans2D1" presStyleIdx="4" presStyleCnt="5"/>
      <dgm:spPr/>
    </dgm:pt>
    <dgm:pt modelId="{55308E48-F386-4D6F-A7F8-E6970CDE7D35}" type="pres">
      <dgm:prSet presAssocID="{B368CFC3-5CD6-4483-8A60-505E681F2006}" presName="connectorText" presStyleLbl="sibTrans2D1" presStyleIdx="4" presStyleCnt="5"/>
      <dgm:spPr/>
    </dgm:pt>
    <dgm:pt modelId="{6829ED0F-A9A3-4888-BC9F-A0DE5F759E42}" type="pres">
      <dgm:prSet presAssocID="{F555B6EE-3991-4C80-B1F5-DEDE467B6D26}" presName="node" presStyleLbl="node1" presStyleIdx="4" presStyleCnt="5">
        <dgm:presLayoutVars>
          <dgm:bulletEnabled val="1"/>
        </dgm:presLayoutVars>
      </dgm:prSet>
      <dgm:spPr/>
    </dgm:pt>
  </dgm:ptLst>
  <dgm:cxnLst>
    <dgm:cxn modelId="{F05D8F0B-DA3F-4675-85DB-9FA033EDF9CE}" type="presOf" srcId="{52419998-D7C1-4F50-9705-E63B59D7761E}" destId="{22AF69A7-E1F6-4903-852A-345DE3BCC829}" srcOrd="0" destOrd="0" presId="urn:microsoft.com/office/officeart/2005/8/layout/radial5"/>
    <dgm:cxn modelId="{1D9D8B2B-8246-4C62-AB4F-A70442DDADAF}" type="presOf" srcId="{F555B6EE-3991-4C80-B1F5-DEDE467B6D26}" destId="{6829ED0F-A9A3-4888-BC9F-A0DE5F759E42}" srcOrd="0" destOrd="0" presId="urn:microsoft.com/office/officeart/2005/8/layout/radial5"/>
    <dgm:cxn modelId="{ED4F703E-B3E5-4014-A3E8-DBDBBB8B13C0}" type="presOf" srcId="{FEE12396-5DA4-4529-89CD-B3F56EDA105D}" destId="{3088498F-64D8-4874-B349-2397B68ED77E}" srcOrd="0" destOrd="0" presId="urn:microsoft.com/office/officeart/2005/8/layout/radial5"/>
    <dgm:cxn modelId="{CAC1D065-F28C-474F-AC2E-BECB858318DE}" srcId="{0EF4311A-FC59-4106-8F48-A89D79A2A3A9}" destId="{FEE81510-E925-4487-A2BE-56A0F088A6B5}" srcOrd="3" destOrd="0" parTransId="{F13597F5-2B59-42FB-B86E-A20809B65FFF}" sibTransId="{292E586C-2004-4410-9970-1B0870C11E28}"/>
    <dgm:cxn modelId="{C0960469-9E1C-4D3B-9C7B-F182AB1349D9}" srcId="{0EF4311A-FC59-4106-8F48-A89D79A2A3A9}" destId="{FE510F87-D470-4D61-993A-D3356C42EDEF}" srcOrd="0" destOrd="0" parTransId="{FEE12396-5DA4-4529-89CD-B3F56EDA105D}" sibTransId="{11DFA5AF-9EEC-4867-8901-EA8328887DB1}"/>
    <dgm:cxn modelId="{492B1E6F-46A6-4CEA-BF4E-699834983C30}" type="presOf" srcId="{B368CFC3-5CD6-4483-8A60-505E681F2006}" destId="{7C0B64FC-A857-4146-82A8-7E1AC96C406B}" srcOrd="0" destOrd="0" presId="urn:microsoft.com/office/officeart/2005/8/layout/radial5"/>
    <dgm:cxn modelId="{732BA871-5D76-4A2D-B6B1-BEEA328DCF13}" type="presOf" srcId="{CAD26B35-CD54-427D-8D2A-62EA578B007C}" destId="{6EA53074-9D30-427B-B51B-24F36345A9FE}" srcOrd="0" destOrd="0" presId="urn:microsoft.com/office/officeart/2005/8/layout/radial5"/>
    <dgm:cxn modelId="{8D3D3672-B873-4B25-8733-326C20394493}" type="presOf" srcId="{FE510F87-D470-4D61-993A-D3356C42EDEF}" destId="{3F0ED9CA-3539-4B8D-AF3F-79315B8C9BAE}" srcOrd="0" destOrd="0" presId="urn:microsoft.com/office/officeart/2005/8/layout/radial5"/>
    <dgm:cxn modelId="{CEB04872-24E4-4B41-BC49-C1C037EE1BC6}" type="presOf" srcId="{6556E0F9-8859-4D9C-BEDD-EEA1AE4899D1}" destId="{A415FCAB-8A2B-4DE5-A715-E20AD30B8BA3}" srcOrd="0" destOrd="0" presId="urn:microsoft.com/office/officeart/2005/8/layout/radial5"/>
    <dgm:cxn modelId="{1D7BF359-8514-4466-A53E-5B9D097B1D21}" srcId="{E8B94ECE-A83E-4F41-BD1B-CF7144363B20}" destId="{0EF4311A-FC59-4106-8F48-A89D79A2A3A9}" srcOrd="0" destOrd="0" parTransId="{A9E61771-BF75-4189-8291-EB45C7D518DB}" sibTransId="{657F6F8C-0473-475E-8FA1-B03852AE50F0}"/>
    <dgm:cxn modelId="{6FF3E27F-D982-4008-957B-459129EB12B2}" srcId="{0EF4311A-FC59-4106-8F48-A89D79A2A3A9}" destId="{52419998-D7C1-4F50-9705-E63B59D7761E}" srcOrd="1" destOrd="0" parTransId="{CAD26B35-CD54-427D-8D2A-62EA578B007C}" sibTransId="{B28F94CA-640A-4D9B-BC3B-427942794915}"/>
    <dgm:cxn modelId="{55C60685-3ED1-4511-A5C0-30B952A3EF68}" type="presOf" srcId="{0EF4311A-FC59-4106-8F48-A89D79A2A3A9}" destId="{108F2D21-4E63-43D6-BF6C-411CFF02F98C}" srcOrd="0" destOrd="0" presId="urn:microsoft.com/office/officeart/2005/8/layout/radial5"/>
    <dgm:cxn modelId="{05809189-48E7-4EF1-8448-EB062E6D5BD5}" type="presOf" srcId="{CAD26B35-CD54-427D-8D2A-62EA578B007C}" destId="{9C61DD50-40F0-4A01-8F44-DCC4E1E26671}" srcOrd="1" destOrd="0" presId="urn:microsoft.com/office/officeart/2005/8/layout/radial5"/>
    <dgm:cxn modelId="{20EC88A0-5982-476A-8C53-38C2E356517E}" srcId="{0EF4311A-FC59-4106-8F48-A89D79A2A3A9}" destId="{6556E0F9-8859-4D9C-BEDD-EEA1AE4899D1}" srcOrd="2" destOrd="0" parTransId="{C08547E5-F776-48C5-9F3D-19ADA79891BE}" sibTransId="{C0B7DFCF-3FFE-4DEC-9737-EA7C12A768E0}"/>
    <dgm:cxn modelId="{3C7D5FB1-5FE7-4BD3-B5B6-BC2734ED5DD1}" type="presOf" srcId="{E8B94ECE-A83E-4F41-BD1B-CF7144363B20}" destId="{47E9C965-2CE2-466C-943B-424F964F8522}" srcOrd="0" destOrd="0" presId="urn:microsoft.com/office/officeart/2005/8/layout/radial5"/>
    <dgm:cxn modelId="{7D0DCCB2-1F87-4102-AFF1-9DB1813E5EFF}" srcId="{0EF4311A-FC59-4106-8F48-A89D79A2A3A9}" destId="{F555B6EE-3991-4C80-B1F5-DEDE467B6D26}" srcOrd="4" destOrd="0" parTransId="{B368CFC3-5CD6-4483-8A60-505E681F2006}" sibTransId="{8ED9C724-1914-41A7-A531-AA02EB90C755}"/>
    <dgm:cxn modelId="{A82B09B6-8561-4A02-83EE-5586031F641C}" type="presOf" srcId="{FEE81510-E925-4487-A2BE-56A0F088A6B5}" destId="{C407D1E5-270C-41F2-ADEB-6DEDED99913B}" srcOrd="0" destOrd="0" presId="urn:microsoft.com/office/officeart/2005/8/layout/radial5"/>
    <dgm:cxn modelId="{931771BB-2B43-40C9-8D7A-C5F7C6A34370}" type="presOf" srcId="{C08547E5-F776-48C5-9F3D-19ADA79891BE}" destId="{F6D4343F-49B3-4AEE-A510-615360BF8606}" srcOrd="1" destOrd="0" presId="urn:microsoft.com/office/officeart/2005/8/layout/radial5"/>
    <dgm:cxn modelId="{3D97ECC2-9A71-4C74-AA62-7792071EF152}" type="presOf" srcId="{F13597F5-2B59-42FB-B86E-A20809B65FFF}" destId="{F4921DA5-EF15-46A8-9C57-3FB18AAFBB3B}" srcOrd="1" destOrd="0" presId="urn:microsoft.com/office/officeart/2005/8/layout/radial5"/>
    <dgm:cxn modelId="{F2211EC7-BBAD-4FA3-AB6D-9A422352F3DF}" type="presOf" srcId="{FEE12396-5DA4-4529-89CD-B3F56EDA105D}" destId="{0A4DF20A-A93D-45E7-B6AB-C76C2D4BBFD1}" srcOrd="1" destOrd="0" presId="urn:microsoft.com/office/officeart/2005/8/layout/radial5"/>
    <dgm:cxn modelId="{F9F40FCD-8100-48C8-B631-AD82FD47959D}" type="presOf" srcId="{F13597F5-2B59-42FB-B86E-A20809B65FFF}" destId="{8294B25A-281D-4E42-8BD8-C2AFBF09662F}" srcOrd="0" destOrd="0" presId="urn:microsoft.com/office/officeart/2005/8/layout/radial5"/>
    <dgm:cxn modelId="{B63436DF-2B9F-4D90-AAB8-46792EAF8B68}" type="presOf" srcId="{B368CFC3-5CD6-4483-8A60-505E681F2006}" destId="{55308E48-F386-4D6F-A7F8-E6970CDE7D35}" srcOrd="1" destOrd="0" presId="urn:microsoft.com/office/officeart/2005/8/layout/radial5"/>
    <dgm:cxn modelId="{D483CCFC-30BD-4229-9D36-5E425E02F724}" type="presOf" srcId="{C08547E5-F776-48C5-9F3D-19ADA79891BE}" destId="{D94590FA-FE57-48FB-9C81-530736891290}" srcOrd="0" destOrd="0" presId="urn:microsoft.com/office/officeart/2005/8/layout/radial5"/>
    <dgm:cxn modelId="{DED91282-5FD0-421D-8A60-27084718DF34}" type="presParOf" srcId="{47E9C965-2CE2-466C-943B-424F964F8522}" destId="{108F2D21-4E63-43D6-BF6C-411CFF02F98C}" srcOrd="0" destOrd="0" presId="urn:microsoft.com/office/officeart/2005/8/layout/radial5"/>
    <dgm:cxn modelId="{2BA15CD9-F3E6-4BEA-A31E-F85B0D19319C}" type="presParOf" srcId="{47E9C965-2CE2-466C-943B-424F964F8522}" destId="{3088498F-64D8-4874-B349-2397B68ED77E}" srcOrd="1" destOrd="0" presId="urn:microsoft.com/office/officeart/2005/8/layout/radial5"/>
    <dgm:cxn modelId="{A97F21E6-7270-474C-B90D-A665C8025964}" type="presParOf" srcId="{3088498F-64D8-4874-B349-2397B68ED77E}" destId="{0A4DF20A-A93D-45E7-B6AB-C76C2D4BBFD1}" srcOrd="0" destOrd="0" presId="urn:microsoft.com/office/officeart/2005/8/layout/radial5"/>
    <dgm:cxn modelId="{16BCC1E7-E8F2-4ABB-AB1C-C34D3A9E70F8}" type="presParOf" srcId="{47E9C965-2CE2-466C-943B-424F964F8522}" destId="{3F0ED9CA-3539-4B8D-AF3F-79315B8C9BAE}" srcOrd="2" destOrd="0" presId="urn:microsoft.com/office/officeart/2005/8/layout/radial5"/>
    <dgm:cxn modelId="{47552C2B-A6E6-4011-A5C7-38F65D1B02CF}" type="presParOf" srcId="{47E9C965-2CE2-466C-943B-424F964F8522}" destId="{6EA53074-9D30-427B-B51B-24F36345A9FE}" srcOrd="3" destOrd="0" presId="urn:microsoft.com/office/officeart/2005/8/layout/radial5"/>
    <dgm:cxn modelId="{36464644-A99B-4318-8F1B-C0310B5577F2}" type="presParOf" srcId="{6EA53074-9D30-427B-B51B-24F36345A9FE}" destId="{9C61DD50-40F0-4A01-8F44-DCC4E1E26671}" srcOrd="0" destOrd="0" presId="urn:microsoft.com/office/officeart/2005/8/layout/radial5"/>
    <dgm:cxn modelId="{E4383BB2-A6E5-4B9C-9ACB-43581ACF1608}" type="presParOf" srcId="{47E9C965-2CE2-466C-943B-424F964F8522}" destId="{22AF69A7-E1F6-4903-852A-345DE3BCC829}" srcOrd="4" destOrd="0" presId="urn:microsoft.com/office/officeart/2005/8/layout/radial5"/>
    <dgm:cxn modelId="{57BD5D68-06E9-4135-9045-DA17A22DA7F2}" type="presParOf" srcId="{47E9C965-2CE2-466C-943B-424F964F8522}" destId="{D94590FA-FE57-48FB-9C81-530736891290}" srcOrd="5" destOrd="0" presId="urn:microsoft.com/office/officeart/2005/8/layout/radial5"/>
    <dgm:cxn modelId="{22C91204-1C58-4C52-83C5-D6445E12462E}" type="presParOf" srcId="{D94590FA-FE57-48FB-9C81-530736891290}" destId="{F6D4343F-49B3-4AEE-A510-615360BF8606}" srcOrd="0" destOrd="0" presId="urn:microsoft.com/office/officeart/2005/8/layout/radial5"/>
    <dgm:cxn modelId="{953D72F7-40D7-494F-84E3-D4871AE3D9CA}" type="presParOf" srcId="{47E9C965-2CE2-466C-943B-424F964F8522}" destId="{A415FCAB-8A2B-4DE5-A715-E20AD30B8BA3}" srcOrd="6" destOrd="0" presId="urn:microsoft.com/office/officeart/2005/8/layout/radial5"/>
    <dgm:cxn modelId="{04140A1D-450C-4134-B9C1-29D025A8983E}" type="presParOf" srcId="{47E9C965-2CE2-466C-943B-424F964F8522}" destId="{8294B25A-281D-4E42-8BD8-C2AFBF09662F}" srcOrd="7" destOrd="0" presId="urn:microsoft.com/office/officeart/2005/8/layout/radial5"/>
    <dgm:cxn modelId="{9E412E46-224B-4076-A408-B5C47BAF67EC}" type="presParOf" srcId="{8294B25A-281D-4E42-8BD8-C2AFBF09662F}" destId="{F4921DA5-EF15-46A8-9C57-3FB18AAFBB3B}" srcOrd="0" destOrd="0" presId="urn:microsoft.com/office/officeart/2005/8/layout/radial5"/>
    <dgm:cxn modelId="{8A086392-5A82-4E67-8691-8D700B97A678}" type="presParOf" srcId="{47E9C965-2CE2-466C-943B-424F964F8522}" destId="{C407D1E5-270C-41F2-ADEB-6DEDED99913B}" srcOrd="8" destOrd="0" presId="urn:microsoft.com/office/officeart/2005/8/layout/radial5"/>
    <dgm:cxn modelId="{0308F343-5AF5-431B-9DE0-95601A846ED6}" type="presParOf" srcId="{47E9C965-2CE2-466C-943B-424F964F8522}" destId="{7C0B64FC-A857-4146-82A8-7E1AC96C406B}" srcOrd="9" destOrd="0" presId="urn:microsoft.com/office/officeart/2005/8/layout/radial5"/>
    <dgm:cxn modelId="{28A3E500-C127-4B93-AF4C-1E15D09A7AD8}" type="presParOf" srcId="{7C0B64FC-A857-4146-82A8-7E1AC96C406B}" destId="{55308E48-F386-4D6F-A7F8-E6970CDE7D35}" srcOrd="0" destOrd="0" presId="urn:microsoft.com/office/officeart/2005/8/layout/radial5"/>
    <dgm:cxn modelId="{C3F3B9D4-ADEE-4F29-82DA-2F007A62B22B}" type="presParOf" srcId="{47E9C965-2CE2-466C-943B-424F964F8522}" destId="{6829ED0F-A9A3-4888-BC9F-A0DE5F759E42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37240F-1302-42A6-9559-1FA98A45AD2D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06288B-B982-4429-913B-49B9E4FAC312}">
      <dgm:prSet phldrT="[Text]"/>
      <dgm:spPr>
        <a:solidFill>
          <a:srgbClr val="E7004C">
            <a:alpha val="90000"/>
          </a:srgbClr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YES</a:t>
          </a:r>
        </a:p>
      </dgm:t>
    </dgm:pt>
    <dgm:pt modelId="{91D3D994-FE37-4AC8-BE0D-6ECCC91DD178}" type="parTrans" cxnId="{6345D064-B97A-4F8B-8DA9-0C13810A9085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58281848-6AAF-4BF8-AB14-519F4C4B7DCC}" type="sibTrans" cxnId="{6345D064-B97A-4F8B-8DA9-0C13810A9085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33AB9A18-BF18-4542-B984-C197487BB102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Zimmermann et al., 2016</a:t>
          </a:r>
          <a:endParaRPr lang="en-GB" dirty="0">
            <a:latin typeface="Source Sans Pro" panose="020B0503030403020204" pitchFamily="34" charset="0"/>
          </a:endParaRPr>
        </a:p>
      </dgm:t>
    </dgm:pt>
    <dgm:pt modelId="{9C9E5F14-0E9D-46EA-8E81-4E9411D78EC2}" type="parTrans" cxnId="{9513974D-672C-4573-9D58-F872122CB587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7AE6456F-415F-493A-BD87-913F8BA3EE04}" type="sibTrans" cxnId="{9513974D-672C-4573-9D58-F872122CB587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12FFF584-D53E-4E84-9AFF-6E53BD3CA1F5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von Bastian &amp; </a:t>
          </a:r>
          <a:r>
            <a:rPr lang="en-GB" dirty="0" err="1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Oberauer</a:t>
          </a:r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, 2013</a:t>
          </a:r>
          <a:endParaRPr lang="en-GB" dirty="0">
            <a:latin typeface="Source Sans Pro" panose="020B0503030403020204" pitchFamily="34" charset="0"/>
          </a:endParaRPr>
        </a:p>
      </dgm:t>
    </dgm:pt>
    <dgm:pt modelId="{3F2FA241-D4D0-47E5-A49F-7AFB7DE183D7}" type="parTrans" cxnId="{36D9B345-0C0A-4FAC-AB1C-4F1EA3AD54CE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8AD20301-2F58-4B74-B0E8-0F7D6DDBFC48}" type="sibTrans" cxnId="{36D9B345-0C0A-4FAC-AB1C-4F1EA3AD54CE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6F235518-678D-4C80-930A-EDC3829B55F4}">
      <dgm:prSet phldrT="[Text]"/>
      <dgm:spPr>
        <a:solidFill>
          <a:srgbClr val="E7004C">
            <a:alpha val="90000"/>
          </a:srgbClr>
        </a:solidFill>
      </dgm:spPr>
      <dgm:t>
        <a:bodyPr/>
        <a:lstStyle/>
        <a:p>
          <a:r>
            <a:rPr lang="en-GB" dirty="0">
              <a:latin typeface="Source Sans Pro" panose="020B0503030403020204" pitchFamily="34" charset="0"/>
            </a:rPr>
            <a:t>NO</a:t>
          </a:r>
        </a:p>
      </dgm:t>
    </dgm:pt>
    <dgm:pt modelId="{7E0D3D2F-A8B6-4B3B-8AB2-FEFE8AD73797}" type="parTrans" cxnId="{DF23FE28-4B4D-4EDA-BC88-27BE26044D07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09A06A0E-B4A4-41BE-A174-06CE0F76877A}" type="sibTrans" cxnId="{DF23FE28-4B4D-4EDA-BC88-27BE26044D07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B4CBF0BF-6FEC-486E-B497-598F0185CDBD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von Bastian et al., 2013</a:t>
          </a:r>
          <a:endParaRPr lang="en-GB" dirty="0">
            <a:latin typeface="Source Sans Pro" panose="020B0503030403020204" pitchFamily="34" charset="0"/>
          </a:endParaRPr>
        </a:p>
      </dgm:t>
    </dgm:pt>
    <dgm:pt modelId="{BD228862-CA28-4591-81A3-6864209EA537}" type="parTrans" cxnId="{94F47CF9-C9C6-4E10-B48A-51D0CAF661FB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23774720-DF9F-48C6-9804-36D1D47EBA14}" type="sibTrans" cxnId="{94F47CF9-C9C6-4E10-B48A-51D0CAF661FB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138D3B98-94FC-4EA2-A4EE-AA2B028849B1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von Bastian &amp; </a:t>
          </a:r>
          <a:r>
            <a:rPr lang="en-GB" dirty="0" err="1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Eschen</a:t>
          </a:r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, 2016</a:t>
          </a:r>
          <a:endParaRPr lang="en-GB" dirty="0">
            <a:latin typeface="Source Sans Pro" panose="020B0503030403020204" pitchFamily="34" charset="0"/>
          </a:endParaRPr>
        </a:p>
      </dgm:t>
    </dgm:pt>
    <dgm:pt modelId="{39A91316-0EBE-407C-9095-E440AC86CBF3}" type="parTrans" cxnId="{F623184F-272B-4F4D-9C31-CA00CE5185A7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EDBC1880-664B-468F-AC6C-6F894A2C88D1}" type="sibTrans" cxnId="{F623184F-272B-4F4D-9C31-CA00CE5185A7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67BF8EAF-2F18-45AD-9781-C863320F5195}">
      <dgm:prSet phldrT="[Text]"/>
      <dgm:spPr/>
      <dgm:t>
        <a:bodyPr/>
        <a:lstStyle/>
        <a:p>
          <a:r>
            <a:rPr lang="en-GB" dirty="0" err="1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Guye</a:t>
          </a:r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 &amp; von Bastian, 2017</a:t>
          </a:r>
          <a:endParaRPr lang="en-GB" dirty="0">
            <a:latin typeface="Source Sans Pro" panose="020B0503030403020204" pitchFamily="34" charset="0"/>
          </a:endParaRPr>
        </a:p>
      </dgm:t>
    </dgm:pt>
    <dgm:pt modelId="{CC9CEA91-8078-42C3-BDF1-835D9FA4B385}" type="parTrans" cxnId="{87BEEDE4-24BA-4343-A4C6-029D4E0E6C36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F595207C-16D2-415E-9CC8-01B646C288EC}" type="sibTrans" cxnId="{87BEEDE4-24BA-4343-A4C6-029D4E0E6C36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E01DDAB7-A59D-499B-8052-28B461570AD3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De Simoni &amp; von Bastian, 2018</a:t>
          </a:r>
          <a:endParaRPr lang="en-GB" dirty="0">
            <a:latin typeface="Source Sans Pro" panose="020B0503030403020204" pitchFamily="34" charset="0"/>
          </a:endParaRPr>
        </a:p>
      </dgm:t>
    </dgm:pt>
    <dgm:pt modelId="{0D3B1442-B29E-4D3E-98FC-C9C25E32C542}" type="parTrans" cxnId="{50EAAA49-B510-448E-B9C0-E0DC7BF4BDD4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86915BC9-A17E-4095-8478-8E2929C229D0}" type="sibTrans" cxnId="{50EAAA49-B510-448E-B9C0-E0DC7BF4BDD4}">
      <dgm:prSet/>
      <dgm:spPr/>
      <dgm:t>
        <a:bodyPr/>
        <a:lstStyle/>
        <a:p>
          <a:endParaRPr lang="en-GB">
            <a:latin typeface="Source Sans Pro" panose="020B0503030403020204" pitchFamily="34" charset="0"/>
          </a:endParaRPr>
        </a:p>
      </dgm:t>
    </dgm:pt>
    <dgm:pt modelId="{6BC16F3E-8CB7-41FE-92DD-0D85574F0D63}" type="pres">
      <dgm:prSet presAssocID="{6537240F-1302-42A6-9559-1FA98A45AD2D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B6DFDBC-5974-421C-AE85-689EFE7037A2}" type="pres">
      <dgm:prSet presAssocID="{6537240F-1302-42A6-9559-1FA98A45AD2D}" presName="dummyMaxCanvas" presStyleCnt="0"/>
      <dgm:spPr/>
    </dgm:pt>
    <dgm:pt modelId="{F0EB00CB-E64F-4F94-B85B-6E09B7CD38FB}" type="pres">
      <dgm:prSet presAssocID="{6537240F-1302-42A6-9559-1FA98A45AD2D}" presName="parentComposite" presStyleCnt="0"/>
      <dgm:spPr/>
    </dgm:pt>
    <dgm:pt modelId="{2A37F8B3-1ACF-437D-82F5-B6882CC6B66E}" type="pres">
      <dgm:prSet presAssocID="{6537240F-1302-42A6-9559-1FA98A45AD2D}" presName="parent1" presStyleLbl="alignAccFollowNode1" presStyleIdx="0" presStyleCnt="4">
        <dgm:presLayoutVars>
          <dgm:chMax val="4"/>
        </dgm:presLayoutVars>
      </dgm:prSet>
      <dgm:spPr/>
    </dgm:pt>
    <dgm:pt modelId="{CFC761BC-EE7A-4D0E-89A5-EFC3C6A1ADDA}" type="pres">
      <dgm:prSet presAssocID="{6537240F-1302-42A6-9559-1FA98A45AD2D}" presName="parent2" presStyleLbl="alignAccFollowNode1" presStyleIdx="1" presStyleCnt="4">
        <dgm:presLayoutVars>
          <dgm:chMax val="4"/>
        </dgm:presLayoutVars>
      </dgm:prSet>
      <dgm:spPr/>
    </dgm:pt>
    <dgm:pt modelId="{58FA6F24-9F8E-4567-8B2F-F8B1CAED9183}" type="pres">
      <dgm:prSet presAssocID="{6537240F-1302-42A6-9559-1FA98A45AD2D}" presName="childrenComposite" presStyleCnt="0"/>
      <dgm:spPr/>
    </dgm:pt>
    <dgm:pt modelId="{370BF115-3B48-4483-B4E6-781EB7609014}" type="pres">
      <dgm:prSet presAssocID="{6537240F-1302-42A6-9559-1FA98A45AD2D}" presName="dummyMaxCanvas_ChildArea" presStyleCnt="0"/>
      <dgm:spPr/>
    </dgm:pt>
    <dgm:pt modelId="{DBD2CF06-C0F7-4314-A9E7-E3F2F45F424D}" type="pres">
      <dgm:prSet presAssocID="{6537240F-1302-42A6-9559-1FA98A45AD2D}" presName="fulcrum" presStyleLbl="alignAccFollowNode1" presStyleIdx="2" presStyleCnt="4"/>
      <dgm:spPr>
        <a:solidFill>
          <a:srgbClr val="E7004C">
            <a:alpha val="90000"/>
          </a:srgbClr>
        </a:solidFill>
      </dgm:spPr>
    </dgm:pt>
    <dgm:pt modelId="{739766EB-A8EA-46F3-A6BE-EF988AE3B78C}" type="pres">
      <dgm:prSet presAssocID="{6537240F-1302-42A6-9559-1FA98A45AD2D}" presName="balance_24" presStyleLbl="alignAccFollowNode1" presStyleIdx="3" presStyleCnt="4">
        <dgm:presLayoutVars>
          <dgm:bulletEnabled val="1"/>
        </dgm:presLayoutVars>
      </dgm:prSet>
      <dgm:spPr/>
    </dgm:pt>
    <dgm:pt modelId="{153A82BF-7A8D-4EB1-9BEE-898DCFEDCCC7}" type="pres">
      <dgm:prSet presAssocID="{6537240F-1302-42A6-9559-1FA98A45AD2D}" presName="right_24_1" presStyleLbl="node1" presStyleIdx="0" presStyleCnt="6" custLinFactNeighborX="-9626">
        <dgm:presLayoutVars>
          <dgm:bulletEnabled val="1"/>
        </dgm:presLayoutVars>
      </dgm:prSet>
      <dgm:spPr/>
    </dgm:pt>
    <dgm:pt modelId="{B1EF88DB-D9DF-4660-A34E-02E3A77ABF57}" type="pres">
      <dgm:prSet presAssocID="{6537240F-1302-42A6-9559-1FA98A45AD2D}" presName="right_24_2" presStyleLbl="node1" presStyleIdx="1" presStyleCnt="6">
        <dgm:presLayoutVars>
          <dgm:bulletEnabled val="1"/>
        </dgm:presLayoutVars>
      </dgm:prSet>
      <dgm:spPr/>
    </dgm:pt>
    <dgm:pt modelId="{ED6D0D98-14E9-45DD-8AA4-B0D8716AB534}" type="pres">
      <dgm:prSet presAssocID="{6537240F-1302-42A6-9559-1FA98A45AD2D}" presName="right_24_3" presStyleLbl="node1" presStyleIdx="2" presStyleCnt="6" custLinFactNeighborX="-10189">
        <dgm:presLayoutVars>
          <dgm:bulletEnabled val="1"/>
        </dgm:presLayoutVars>
      </dgm:prSet>
      <dgm:spPr/>
    </dgm:pt>
    <dgm:pt modelId="{5110C89F-F550-4133-B379-D39785951334}" type="pres">
      <dgm:prSet presAssocID="{6537240F-1302-42A6-9559-1FA98A45AD2D}" presName="right_24_4" presStyleLbl="node1" presStyleIdx="3" presStyleCnt="6">
        <dgm:presLayoutVars>
          <dgm:bulletEnabled val="1"/>
        </dgm:presLayoutVars>
      </dgm:prSet>
      <dgm:spPr/>
    </dgm:pt>
    <dgm:pt modelId="{4D500312-6059-4F34-BB3B-DB1844B1665A}" type="pres">
      <dgm:prSet presAssocID="{6537240F-1302-42A6-9559-1FA98A45AD2D}" presName="left_24_1" presStyleLbl="node1" presStyleIdx="4" presStyleCnt="6">
        <dgm:presLayoutVars>
          <dgm:bulletEnabled val="1"/>
        </dgm:presLayoutVars>
      </dgm:prSet>
      <dgm:spPr/>
    </dgm:pt>
    <dgm:pt modelId="{84082910-8918-4A6B-8EFF-398AF3E34720}" type="pres">
      <dgm:prSet presAssocID="{6537240F-1302-42A6-9559-1FA98A45AD2D}" presName="left_24_2" presStyleLbl="node1" presStyleIdx="5" presStyleCnt="6" custLinFactNeighborX="5094">
        <dgm:presLayoutVars>
          <dgm:bulletEnabled val="1"/>
        </dgm:presLayoutVars>
      </dgm:prSet>
      <dgm:spPr/>
    </dgm:pt>
  </dgm:ptLst>
  <dgm:cxnLst>
    <dgm:cxn modelId="{2458400A-211E-40F2-9224-2AE3A175809E}" type="presOf" srcId="{12FFF584-D53E-4E84-9AFF-6E53BD3CA1F5}" destId="{84082910-8918-4A6B-8EFF-398AF3E34720}" srcOrd="0" destOrd="0" presId="urn:microsoft.com/office/officeart/2005/8/layout/balance1"/>
    <dgm:cxn modelId="{0E291C1B-958B-4BDD-ABB2-2AA66E832996}" type="presOf" srcId="{67BF8EAF-2F18-45AD-9781-C863320F5195}" destId="{ED6D0D98-14E9-45DD-8AA4-B0D8716AB534}" srcOrd="0" destOrd="0" presId="urn:microsoft.com/office/officeart/2005/8/layout/balance1"/>
    <dgm:cxn modelId="{DF23FE28-4B4D-4EDA-BC88-27BE26044D07}" srcId="{6537240F-1302-42A6-9559-1FA98A45AD2D}" destId="{6F235518-678D-4C80-930A-EDC3829B55F4}" srcOrd="1" destOrd="0" parTransId="{7E0D3D2F-A8B6-4B3B-8AB2-FEFE8AD73797}" sibTransId="{09A06A0E-B4A4-41BE-A174-06CE0F76877A}"/>
    <dgm:cxn modelId="{6345D064-B97A-4F8B-8DA9-0C13810A9085}" srcId="{6537240F-1302-42A6-9559-1FA98A45AD2D}" destId="{FB06288B-B982-4429-913B-49B9E4FAC312}" srcOrd="0" destOrd="0" parTransId="{91D3D994-FE37-4AC8-BE0D-6ECCC91DD178}" sibTransId="{58281848-6AAF-4BF8-AB14-519F4C4B7DCC}"/>
    <dgm:cxn modelId="{36D9B345-0C0A-4FAC-AB1C-4F1EA3AD54CE}" srcId="{FB06288B-B982-4429-913B-49B9E4FAC312}" destId="{12FFF584-D53E-4E84-9AFF-6E53BD3CA1F5}" srcOrd="1" destOrd="0" parTransId="{3F2FA241-D4D0-47E5-A49F-7AFB7DE183D7}" sibTransId="{8AD20301-2F58-4B74-B0E8-0F7D6DDBFC48}"/>
    <dgm:cxn modelId="{44522667-0662-4BB6-A2B2-A9256E2395E8}" type="presOf" srcId="{6537240F-1302-42A6-9559-1FA98A45AD2D}" destId="{6BC16F3E-8CB7-41FE-92DD-0D85574F0D63}" srcOrd="0" destOrd="0" presId="urn:microsoft.com/office/officeart/2005/8/layout/balance1"/>
    <dgm:cxn modelId="{60341548-080A-44D7-9F66-AAC6AC16AA10}" type="presOf" srcId="{FB06288B-B982-4429-913B-49B9E4FAC312}" destId="{2A37F8B3-1ACF-437D-82F5-B6882CC6B66E}" srcOrd="0" destOrd="0" presId="urn:microsoft.com/office/officeart/2005/8/layout/balance1"/>
    <dgm:cxn modelId="{50EAAA49-B510-448E-B9C0-E0DC7BF4BDD4}" srcId="{6F235518-678D-4C80-930A-EDC3829B55F4}" destId="{E01DDAB7-A59D-499B-8052-28B461570AD3}" srcOrd="3" destOrd="0" parTransId="{0D3B1442-B29E-4D3E-98FC-C9C25E32C542}" sibTransId="{86915BC9-A17E-4095-8478-8E2929C229D0}"/>
    <dgm:cxn modelId="{9513974D-672C-4573-9D58-F872122CB587}" srcId="{FB06288B-B982-4429-913B-49B9E4FAC312}" destId="{33AB9A18-BF18-4542-B984-C197487BB102}" srcOrd="0" destOrd="0" parTransId="{9C9E5F14-0E9D-46EA-8E81-4E9411D78EC2}" sibTransId="{7AE6456F-415F-493A-BD87-913F8BA3EE04}"/>
    <dgm:cxn modelId="{F623184F-272B-4F4D-9C31-CA00CE5185A7}" srcId="{6F235518-678D-4C80-930A-EDC3829B55F4}" destId="{138D3B98-94FC-4EA2-A4EE-AA2B028849B1}" srcOrd="1" destOrd="0" parTransId="{39A91316-0EBE-407C-9095-E440AC86CBF3}" sibTransId="{EDBC1880-664B-468F-AC6C-6F894A2C88D1}"/>
    <dgm:cxn modelId="{81F7147C-A625-41F4-B4FF-4DA4076A2B18}" type="presOf" srcId="{B4CBF0BF-6FEC-486E-B497-598F0185CDBD}" destId="{153A82BF-7A8D-4EB1-9BEE-898DCFEDCCC7}" srcOrd="0" destOrd="0" presId="urn:microsoft.com/office/officeart/2005/8/layout/balance1"/>
    <dgm:cxn modelId="{06810788-B03F-4636-8883-8F49776D444C}" type="presOf" srcId="{E01DDAB7-A59D-499B-8052-28B461570AD3}" destId="{5110C89F-F550-4133-B379-D39785951334}" srcOrd="0" destOrd="0" presId="urn:microsoft.com/office/officeart/2005/8/layout/balance1"/>
    <dgm:cxn modelId="{95E92C9F-B913-4BAD-9F56-9AA1ED3BEB62}" type="presOf" srcId="{138D3B98-94FC-4EA2-A4EE-AA2B028849B1}" destId="{B1EF88DB-D9DF-4660-A34E-02E3A77ABF57}" srcOrd="0" destOrd="0" presId="urn:microsoft.com/office/officeart/2005/8/layout/balance1"/>
    <dgm:cxn modelId="{56DE5FA6-2400-4F52-985F-C7E42D9A8908}" type="presOf" srcId="{6F235518-678D-4C80-930A-EDC3829B55F4}" destId="{CFC761BC-EE7A-4D0E-89A5-EFC3C6A1ADDA}" srcOrd="0" destOrd="0" presId="urn:microsoft.com/office/officeart/2005/8/layout/balance1"/>
    <dgm:cxn modelId="{2E823AE4-ADC1-427D-8861-1B866AE170B6}" type="presOf" srcId="{33AB9A18-BF18-4542-B984-C197487BB102}" destId="{4D500312-6059-4F34-BB3B-DB1844B1665A}" srcOrd="0" destOrd="0" presId="urn:microsoft.com/office/officeart/2005/8/layout/balance1"/>
    <dgm:cxn modelId="{87BEEDE4-24BA-4343-A4C6-029D4E0E6C36}" srcId="{6F235518-678D-4C80-930A-EDC3829B55F4}" destId="{67BF8EAF-2F18-45AD-9781-C863320F5195}" srcOrd="2" destOrd="0" parTransId="{CC9CEA91-8078-42C3-BDF1-835D9FA4B385}" sibTransId="{F595207C-16D2-415E-9CC8-01B646C288EC}"/>
    <dgm:cxn modelId="{94F47CF9-C9C6-4E10-B48A-51D0CAF661FB}" srcId="{6F235518-678D-4C80-930A-EDC3829B55F4}" destId="{B4CBF0BF-6FEC-486E-B497-598F0185CDBD}" srcOrd="0" destOrd="0" parTransId="{BD228862-CA28-4591-81A3-6864209EA537}" sibTransId="{23774720-DF9F-48C6-9804-36D1D47EBA14}"/>
    <dgm:cxn modelId="{ECC8689A-C3BA-42A9-A190-58E019381EE9}" type="presParOf" srcId="{6BC16F3E-8CB7-41FE-92DD-0D85574F0D63}" destId="{4B6DFDBC-5974-421C-AE85-689EFE7037A2}" srcOrd="0" destOrd="0" presId="urn:microsoft.com/office/officeart/2005/8/layout/balance1"/>
    <dgm:cxn modelId="{2F024643-755C-4A6B-B3FC-BAEDAF697F8E}" type="presParOf" srcId="{6BC16F3E-8CB7-41FE-92DD-0D85574F0D63}" destId="{F0EB00CB-E64F-4F94-B85B-6E09B7CD38FB}" srcOrd="1" destOrd="0" presId="urn:microsoft.com/office/officeart/2005/8/layout/balance1"/>
    <dgm:cxn modelId="{E704FAE6-2ABA-405C-9EB1-E6075702FFA3}" type="presParOf" srcId="{F0EB00CB-E64F-4F94-B85B-6E09B7CD38FB}" destId="{2A37F8B3-1ACF-437D-82F5-B6882CC6B66E}" srcOrd="0" destOrd="0" presId="urn:microsoft.com/office/officeart/2005/8/layout/balance1"/>
    <dgm:cxn modelId="{2582F087-1CC1-41E0-819A-6CFC501BB9D1}" type="presParOf" srcId="{F0EB00CB-E64F-4F94-B85B-6E09B7CD38FB}" destId="{CFC761BC-EE7A-4D0E-89A5-EFC3C6A1ADDA}" srcOrd="1" destOrd="0" presId="urn:microsoft.com/office/officeart/2005/8/layout/balance1"/>
    <dgm:cxn modelId="{C5329953-A81C-4D53-80E7-E4E328140003}" type="presParOf" srcId="{6BC16F3E-8CB7-41FE-92DD-0D85574F0D63}" destId="{58FA6F24-9F8E-4567-8B2F-F8B1CAED9183}" srcOrd="2" destOrd="0" presId="urn:microsoft.com/office/officeart/2005/8/layout/balance1"/>
    <dgm:cxn modelId="{51B9E24F-8061-40D7-81D3-1C1AE603CA5F}" type="presParOf" srcId="{58FA6F24-9F8E-4567-8B2F-F8B1CAED9183}" destId="{370BF115-3B48-4483-B4E6-781EB7609014}" srcOrd="0" destOrd="0" presId="urn:microsoft.com/office/officeart/2005/8/layout/balance1"/>
    <dgm:cxn modelId="{23F1BA41-083A-4649-B24E-FAFEBEEE22F8}" type="presParOf" srcId="{58FA6F24-9F8E-4567-8B2F-F8B1CAED9183}" destId="{DBD2CF06-C0F7-4314-A9E7-E3F2F45F424D}" srcOrd="1" destOrd="0" presId="urn:microsoft.com/office/officeart/2005/8/layout/balance1"/>
    <dgm:cxn modelId="{396165CA-6370-49D1-93B4-2ECA7CE62DD9}" type="presParOf" srcId="{58FA6F24-9F8E-4567-8B2F-F8B1CAED9183}" destId="{739766EB-A8EA-46F3-A6BE-EF988AE3B78C}" srcOrd="2" destOrd="0" presId="urn:microsoft.com/office/officeart/2005/8/layout/balance1"/>
    <dgm:cxn modelId="{054FC3BE-3B70-4FC2-9C31-A8EC15CA5B87}" type="presParOf" srcId="{58FA6F24-9F8E-4567-8B2F-F8B1CAED9183}" destId="{153A82BF-7A8D-4EB1-9BEE-898DCFEDCCC7}" srcOrd="3" destOrd="0" presId="urn:microsoft.com/office/officeart/2005/8/layout/balance1"/>
    <dgm:cxn modelId="{34496E81-0B81-45FE-8249-5EF9847F2611}" type="presParOf" srcId="{58FA6F24-9F8E-4567-8B2F-F8B1CAED9183}" destId="{B1EF88DB-D9DF-4660-A34E-02E3A77ABF57}" srcOrd="4" destOrd="0" presId="urn:microsoft.com/office/officeart/2005/8/layout/balance1"/>
    <dgm:cxn modelId="{AE5F3819-E81E-4393-9F7C-115CD53C43CE}" type="presParOf" srcId="{58FA6F24-9F8E-4567-8B2F-F8B1CAED9183}" destId="{ED6D0D98-14E9-45DD-8AA4-B0D8716AB534}" srcOrd="5" destOrd="0" presId="urn:microsoft.com/office/officeart/2005/8/layout/balance1"/>
    <dgm:cxn modelId="{39182DCD-B72F-4D2D-8EDC-86B6D32EA661}" type="presParOf" srcId="{58FA6F24-9F8E-4567-8B2F-F8B1CAED9183}" destId="{5110C89F-F550-4133-B379-D39785951334}" srcOrd="6" destOrd="0" presId="urn:microsoft.com/office/officeart/2005/8/layout/balance1"/>
    <dgm:cxn modelId="{40B0E72E-F1B9-4F17-B064-83599CCFE1AC}" type="presParOf" srcId="{58FA6F24-9F8E-4567-8B2F-F8B1CAED9183}" destId="{4D500312-6059-4F34-BB3B-DB1844B1665A}" srcOrd="7" destOrd="0" presId="urn:microsoft.com/office/officeart/2005/8/layout/balance1"/>
    <dgm:cxn modelId="{A2B4AFAC-9C97-4883-B8A8-303280A7D8F0}" type="presParOf" srcId="{58FA6F24-9F8E-4567-8B2F-F8B1CAED9183}" destId="{84082910-8918-4A6B-8EFF-398AF3E34720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6BBB2-8BA3-4B06-8089-58DECCD5E6D8}" type="doc">
      <dgm:prSet loTypeId="urn:microsoft.com/office/officeart/2005/8/layout/funnel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737F7C7-C85E-47BB-9207-941FAFA83533}">
      <dgm:prSet phldrT="[Text]" custT="1"/>
      <dgm:spPr/>
      <dgm:t>
        <a:bodyPr/>
        <a:lstStyle/>
        <a:p>
          <a:r>
            <a:rPr lang="en-GB" sz="100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Pro</a:t>
          </a:r>
          <a:endParaRPr lang="en-GB" sz="1000" dirty="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1DF46B11-6F33-4BFD-8EEA-66600C0A060C}" type="parTrans" cxnId="{6F03221D-0007-4A99-B556-82075BB5EC10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928A950D-4F7F-42FB-832B-A0CC0ABC8DC4}" type="sibTrans" cxnId="{6F03221D-0007-4A99-B556-82075BB5EC10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611DA6F6-2E3D-42B6-B9FF-E81D1EB144E2}">
      <dgm:prSet phldrT="[Text]" custT="1"/>
      <dgm:spPr/>
      <dgm:t>
        <a:bodyPr/>
        <a:lstStyle/>
        <a:p>
          <a:r>
            <a:rPr lang="en-GB" sz="100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Expert</a:t>
          </a:r>
          <a:endParaRPr lang="en-GB" sz="1000" dirty="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8A4C69C3-03C6-4E42-B5EA-82504D35ED11}" type="parTrans" cxnId="{08CCA1E1-43AF-4311-8120-EC793EDF10E2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848E0029-B1E9-41FE-ABBE-552AFD4AE11A}" type="sibTrans" cxnId="{08CCA1E1-43AF-4311-8120-EC793EDF10E2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E95E342D-0200-4D3E-A6E1-2878B0AEA623}">
      <dgm:prSet phldrT="[Text]" custT="1"/>
      <dgm:spPr/>
      <dgm:t>
        <a:bodyPr/>
        <a:lstStyle/>
        <a:p>
          <a:r>
            <a:rPr lang="en-GB" sz="100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Casual</a:t>
          </a:r>
          <a:endParaRPr lang="en-GB" sz="1000" dirty="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A96BAC8D-5C02-46DF-9BA4-88687C91034C}" type="parTrans" cxnId="{490F8CF3-8550-4578-BC45-B5A2280F9126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E4AD54C0-BBA3-41F4-87DF-AF7F4D721646}" type="sibTrans" cxnId="{490F8CF3-8550-4578-BC45-B5A2280F9126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E62F2CE6-BC69-447A-B1CC-FD4A1E836F31}">
      <dgm:prSet phldrT="[Text]" custT="1"/>
      <dgm:spPr/>
      <dgm:t>
        <a:bodyPr/>
        <a:lstStyle/>
        <a:p>
          <a:r>
            <a:rPr lang="en-GB" sz="1600" b="1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CS survey</a:t>
          </a:r>
        </a:p>
      </dgm:t>
    </dgm:pt>
    <dgm:pt modelId="{68CC21F4-C487-4DDE-86E9-8802F1BD7FBF}" type="parTrans" cxnId="{260AFBA0-96E8-456A-949C-604C2C4C009E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ECCC269D-FEC0-4824-97EE-5D51BDABE870}" type="sibTrans" cxnId="{260AFBA0-96E8-456A-949C-604C2C4C009E}">
      <dgm:prSet/>
      <dgm:spPr/>
      <dgm:t>
        <a:bodyPr/>
        <a:lstStyle/>
        <a:p>
          <a:endParaRPr lang="en-GB" sz="280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gm:t>
    </dgm:pt>
    <dgm:pt modelId="{C7A1E4D5-8592-4DAA-8AF1-FFDFC94B0A85}" type="pres">
      <dgm:prSet presAssocID="{9A66BBB2-8BA3-4B06-8089-58DECCD5E6D8}" presName="Name0" presStyleCnt="0">
        <dgm:presLayoutVars>
          <dgm:chMax val="4"/>
          <dgm:resizeHandles val="exact"/>
        </dgm:presLayoutVars>
      </dgm:prSet>
      <dgm:spPr/>
    </dgm:pt>
    <dgm:pt modelId="{6B8BC994-91FF-4BE3-921A-609FAA03F2C1}" type="pres">
      <dgm:prSet presAssocID="{9A66BBB2-8BA3-4B06-8089-58DECCD5E6D8}" presName="ellipse" presStyleLbl="trBgShp" presStyleIdx="0" presStyleCnt="1"/>
      <dgm:spPr/>
    </dgm:pt>
    <dgm:pt modelId="{2930B5D9-9188-4767-AAC4-5218863BDD92}" type="pres">
      <dgm:prSet presAssocID="{9A66BBB2-8BA3-4B06-8089-58DECCD5E6D8}" presName="arrow1" presStyleLbl="fgShp" presStyleIdx="0" presStyleCnt="1"/>
      <dgm:spPr/>
    </dgm:pt>
    <dgm:pt modelId="{A948D8E9-A4AF-462E-944F-A64CA28CF50F}" type="pres">
      <dgm:prSet presAssocID="{9A66BBB2-8BA3-4B06-8089-58DECCD5E6D8}" presName="rectangle" presStyleLbl="revTx" presStyleIdx="0" presStyleCnt="1" custScaleX="149881">
        <dgm:presLayoutVars>
          <dgm:bulletEnabled val="1"/>
        </dgm:presLayoutVars>
      </dgm:prSet>
      <dgm:spPr/>
    </dgm:pt>
    <dgm:pt modelId="{D86E6F02-692A-4B23-9548-50F292121800}" type="pres">
      <dgm:prSet presAssocID="{611DA6F6-2E3D-42B6-B9FF-E81D1EB144E2}" presName="item1" presStyleLbl="node1" presStyleIdx="0" presStyleCnt="3">
        <dgm:presLayoutVars>
          <dgm:bulletEnabled val="1"/>
        </dgm:presLayoutVars>
      </dgm:prSet>
      <dgm:spPr/>
    </dgm:pt>
    <dgm:pt modelId="{1B5E7981-D483-4390-BDE9-B286501A69EF}" type="pres">
      <dgm:prSet presAssocID="{E95E342D-0200-4D3E-A6E1-2878B0AEA623}" presName="item2" presStyleLbl="node1" presStyleIdx="1" presStyleCnt="3">
        <dgm:presLayoutVars>
          <dgm:bulletEnabled val="1"/>
        </dgm:presLayoutVars>
      </dgm:prSet>
      <dgm:spPr/>
    </dgm:pt>
    <dgm:pt modelId="{3E19064A-54AE-46FA-A32A-0562EA0338A5}" type="pres">
      <dgm:prSet presAssocID="{E62F2CE6-BC69-447A-B1CC-FD4A1E836F31}" presName="item3" presStyleLbl="node1" presStyleIdx="2" presStyleCnt="3">
        <dgm:presLayoutVars>
          <dgm:bulletEnabled val="1"/>
        </dgm:presLayoutVars>
      </dgm:prSet>
      <dgm:spPr/>
    </dgm:pt>
    <dgm:pt modelId="{C5FFEB0B-0427-468B-87F5-4A132D9C6989}" type="pres">
      <dgm:prSet presAssocID="{9A66BBB2-8BA3-4B06-8089-58DECCD5E6D8}" presName="funnel" presStyleLbl="trAlignAcc1" presStyleIdx="0" presStyleCnt="1"/>
      <dgm:spPr/>
    </dgm:pt>
  </dgm:ptLst>
  <dgm:cxnLst>
    <dgm:cxn modelId="{68B9400D-CBF3-47DE-BA7D-800DB7EED050}" type="presOf" srcId="{8737F7C7-C85E-47BB-9207-941FAFA83533}" destId="{3E19064A-54AE-46FA-A32A-0562EA0338A5}" srcOrd="0" destOrd="0" presId="urn:microsoft.com/office/officeart/2005/8/layout/funnel1"/>
    <dgm:cxn modelId="{6F03221D-0007-4A99-B556-82075BB5EC10}" srcId="{9A66BBB2-8BA3-4B06-8089-58DECCD5E6D8}" destId="{8737F7C7-C85E-47BB-9207-941FAFA83533}" srcOrd="0" destOrd="0" parTransId="{1DF46B11-6F33-4BFD-8EEA-66600C0A060C}" sibTransId="{928A950D-4F7F-42FB-832B-A0CC0ABC8DC4}"/>
    <dgm:cxn modelId="{FCA6F54B-3140-4A30-8412-0E193DB9BED9}" type="presOf" srcId="{E62F2CE6-BC69-447A-B1CC-FD4A1E836F31}" destId="{A948D8E9-A4AF-462E-944F-A64CA28CF50F}" srcOrd="0" destOrd="0" presId="urn:microsoft.com/office/officeart/2005/8/layout/funnel1"/>
    <dgm:cxn modelId="{DDAF2754-A05B-4042-8D17-4074C910EC03}" type="presOf" srcId="{E95E342D-0200-4D3E-A6E1-2878B0AEA623}" destId="{D86E6F02-692A-4B23-9548-50F292121800}" srcOrd="0" destOrd="0" presId="urn:microsoft.com/office/officeart/2005/8/layout/funnel1"/>
    <dgm:cxn modelId="{40F2518E-5D67-4CF1-A879-56D12DFAE4A5}" type="presOf" srcId="{611DA6F6-2E3D-42B6-B9FF-E81D1EB144E2}" destId="{1B5E7981-D483-4390-BDE9-B286501A69EF}" srcOrd="0" destOrd="0" presId="urn:microsoft.com/office/officeart/2005/8/layout/funnel1"/>
    <dgm:cxn modelId="{260AFBA0-96E8-456A-949C-604C2C4C009E}" srcId="{9A66BBB2-8BA3-4B06-8089-58DECCD5E6D8}" destId="{E62F2CE6-BC69-447A-B1CC-FD4A1E836F31}" srcOrd="3" destOrd="0" parTransId="{68CC21F4-C487-4DDE-86E9-8802F1BD7FBF}" sibTransId="{ECCC269D-FEC0-4824-97EE-5D51BDABE870}"/>
    <dgm:cxn modelId="{738649B7-14CC-4EAE-9617-43CF2C308BB6}" type="presOf" srcId="{9A66BBB2-8BA3-4B06-8089-58DECCD5E6D8}" destId="{C7A1E4D5-8592-4DAA-8AF1-FFDFC94B0A85}" srcOrd="0" destOrd="0" presId="urn:microsoft.com/office/officeart/2005/8/layout/funnel1"/>
    <dgm:cxn modelId="{08CCA1E1-43AF-4311-8120-EC793EDF10E2}" srcId="{9A66BBB2-8BA3-4B06-8089-58DECCD5E6D8}" destId="{611DA6F6-2E3D-42B6-B9FF-E81D1EB144E2}" srcOrd="1" destOrd="0" parTransId="{8A4C69C3-03C6-4E42-B5EA-82504D35ED11}" sibTransId="{848E0029-B1E9-41FE-ABBE-552AFD4AE11A}"/>
    <dgm:cxn modelId="{490F8CF3-8550-4578-BC45-B5A2280F9126}" srcId="{9A66BBB2-8BA3-4B06-8089-58DECCD5E6D8}" destId="{E95E342D-0200-4D3E-A6E1-2878B0AEA623}" srcOrd="2" destOrd="0" parTransId="{A96BAC8D-5C02-46DF-9BA4-88687C91034C}" sibTransId="{E4AD54C0-BBA3-41F4-87DF-AF7F4D721646}"/>
    <dgm:cxn modelId="{E73F6EA9-F28B-48A1-9B70-68E0C3D94892}" type="presParOf" srcId="{C7A1E4D5-8592-4DAA-8AF1-FFDFC94B0A85}" destId="{6B8BC994-91FF-4BE3-921A-609FAA03F2C1}" srcOrd="0" destOrd="0" presId="urn:microsoft.com/office/officeart/2005/8/layout/funnel1"/>
    <dgm:cxn modelId="{214A15EA-B2B4-433B-B9B8-114427F89B41}" type="presParOf" srcId="{C7A1E4D5-8592-4DAA-8AF1-FFDFC94B0A85}" destId="{2930B5D9-9188-4767-AAC4-5218863BDD92}" srcOrd="1" destOrd="0" presId="urn:microsoft.com/office/officeart/2005/8/layout/funnel1"/>
    <dgm:cxn modelId="{D0B39ADB-4DD0-485B-80D8-2ACF52F7B94C}" type="presParOf" srcId="{C7A1E4D5-8592-4DAA-8AF1-FFDFC94B0A85}" destId="{A948D8E9-A4AF-462E-944F-A64CA28CF50F}" srcOrd="2" destOrd="0" presId="urn:microsoft.com/office/officeart/2005/8/layout/funnel1"/>
    <dgm:cxn modelId="{74DFAB04-4BB1-4D57-9796-89BD7AE99469}" type="presParOf" srcId="{C7A1E4D5-8592-4DAA-8AF1-FFDFC94B0A85}" destId="{D86E6F02-692A-4B23-9548-50F292121800}" srcOrd="3" destOrd="0" presId="urn:microsoft.com/office/officeart/2005/8/layout/funnel1"/>
    <dgm:cxn modelId="{FC881B07-D1B7-4595-B484-82F9C2E46516}" type="presParOf" srcId="{C7A1E4D5-8592-4DAA-8AF1-FFDFC94B0A85}" destId="{1B5E7981-D483-4390-BDE9-B286501A69EF}" srcOrd="4" destOrd="0" presId="urn:microsoft.com/office/officeart/2005/8/layout/funnel1"/>
    <dgm:cxn modelId="{1831292F-86F9-4C5D-A3E7-915BB31F72B4}" type="presParOf" srcId="{C7A1E4D5-8592-4DAA-8AF1-FFDFC94B0A85}" destId="{3E19064A-54AE-46FA-A32A-0562EA0338A5}" srcOrd="5" destOrd="0" presId="urn:microsoft.com/office/officeart/2005/8/layout/funnel1"/>
    <dgm:cxn modelId="{987615BE-87DD-4D8B-9CDF-C9594CCBBA56}" type="presParOf" srcId="{C7A1E4D5-8592-4DAA-8AF1-FFDFC94B0A85}" destId="{C5FFEB0B-0427-468B-87F5-4A132D9C698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F2D21-4E63-43D6-BF6C-411CFF02F98C}">
      <dsp:nvSpPr>
        <dsp:cNvPr id="0" name=""/>
        <dsp:cNvSpPr/>
      </dsp:nvSpPr>
      <dsp:spPr>
        <a:xfrm>
          <a:off x="2124599" y="1697662"/>
          <a:ext cx="1027796" cy="1027796"/>
        </a:xfrm>
        <a:prstGeom prst="ellipse">
          <a:avLst/>
        </a:prstGeom>
        <a:solidFill>
          <a:srgbClr val="E7004C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Source Sans Pro" panose="020B0503030403020204" pitchFamily="34" charset="0"/>
            </a:rPr>
            <a:t>Training</a:t>
          </a:r>
        </a:p>
      </dsp:txBody>
      <dsp:txXfrm>
        <a:off x="2275116" y="1848179"/>
        <a:ext cx="726762" cy="726762"/>
      </dsp:txXfrm>
    </dsp:sp>
    <dsp:sp modelId="{3088498F-64D8-4874-B349-2397B68ED77E}">
      <dsp:nvSpPr>
        <dsp:cNvPr id="0" name=""/>
        <dsp:cNvSpPr/>
      </dsp:nvSpPr>
      <dsp:spPr>
        <a:xfrm rot="16200000">
          <a:off x="2528788" y="1322149"/>
          <a:ext cx="219417" cy="3494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latin typeface="Source Sans Pro" panose="020B0503030403020204" pitchFamily="34" charset="0"/>
          </a:endParaRPr>
        </a:p>
      </dsp:txBody>
      <dsp:txXfrm>
        <a:off x="2561701" y="1424952"/>
        <a:ext cx="153592" cy="209670"/>
      </dsp:txXfrm>
    </dsp:sp>
    <dsp:sp modelId="{3F0ED9CA-3539-4B8D-AF3F-79315B8C9BAE}">
      <dsp:nvSpPr>
        <dsp:cNvPr id="0" name=""/>
        <dsp:cNvSpPr/>
      </dsp:nvSpPr>
      <dsp:spPr>
        <a:xfrm>
          <a:off x="2000139" y="6951"/>
          <a:ext cx="1276716" cy="1276716"/>
        </a:xfrm>
        <a:prstGeom prst="ellipse">
          <a:avLst/>
        </a:prstGeom>
        <a:solidFill>
          <a:srgbClr val="A1DED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Source Sans Pro" panose="020B0503030403020204" pitchFamily="34" charset="0"/>
            </a:rPr>
            <a:t>Reasoning</a:t>
          </a:r>
        </a:p>
      </dsp:txBody>
      <dsp:txXfrm>
        <a:off x="2187110" y="193922"/>
        <a:ext cx="902774" cy="902774"/>
      </dsp:txXfrm>
    </dsp:sp>
    <dsp:sp modelId="{6EA53074-9D30-427B-B51B-24F36345A9FE}">
      <dsp:nvSpPr>
        <dsp:cNvPr id="0" name=""/>
        <dsp:cNvSpPr/>
      </dsp:nvSpPr>
      <dsp:spPr>
        <a:xfrm rot="20520000">
          <a:off x="3208495" y="1815985"/>
          <a:ext cx="219417" cy="3494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latin typeface="Source Sans Pro" panose="020B0503030403020204" pitchFamily="34" charset="0"/>
          </a:endParaRPr>
        </a:p>
      </dsp:txBody>
      <dsp:txXfrm>
        <a:off x="3210106" y="1896046"/>
        <a:ext cx="153592" cy="209670"/>
      </dsp:txXfrm>
    </dsp:sp>
    <dsp:sp modelId="{22AF69A7-E1F6-4903-852A-345DE3BCC829}">
      <dsp:nvSpPr>
        <dsp:cNvPr id="0" name=""/>
        <dsp:cNvSpPr/>
      </dsp:nvSpPr>
      <dsp:spPr>
        <a:xfrm>
          <a:off x="3489733" y="1089204"/>
          <a:ext cx="1276716" cy="1276716"/>
        </a:xfrm>
        <a:prstGeom prst="ellipse">
          <a:avLst/>
        </a:prstGeom>
        <a:solidFill>
          <a:srgbClr val="A1DED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Source Sans Pro" panose="020B0503030403020204" pitchFamily="34" charset="0"/>
            </a:rPr>
            <a:t>Attention</a:t>
          </a:r>
        </a:p>
      </dsp:txBody>
      <dsp:txXfrm>
        <a:off x="3676704" y="1276175"/>
        <a:ext cx="902774" cy="902774"/>
      </dsp:txXfrm>
    </dsp:sp>
    <dsp:sp modelId="{D94590FA-FE57-48FB-9C81-530736891290}">
      <dsp:nvSpPr>
        <dsp:cNvPr id="0" name=""/>
        <dsp:cNvSpPr/>
      </dsp:nvSpPr>
      <dsp:spPr>
        <a:xfrm rot="3240000">
          <a:off x="2948870" y="2615028"/>
          <a:ext cx="219417" cy="3494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latin typeface="Source Sans Pro" panose="020B0503030403020204" pitchFamily="34" charset="0"/>
          </a:endParaRPr>
        </a:p>
      </dsp:txBody>
      <dsp:txXfrm>
        <a:off x="2962437" y="2658291"/>
        <a:ext cx="153592" cy="209670"/>
      </dsp:txXfrm>
    </dsp:sp>
    <dsp:sp modelId="{A415FCAB-8A2B-4DE5-A715-E20AD30B8BA3}">
      <dsp:nvSpPr>
        <dsp:cNvPr id="0" name=""/>
        <dsp:cNvSpPr/>
      </dsp:nvSpPr>
      <dsp:spPr>
        <a:xfrm>
          <a:off x="2920759" y="2840327"/>
          <a:ext cx="1276716" cy="1276716"/>
        </a:xfrm>
        <a:prstGeom prst="ellipse">
          <a:avLst/>
        </a:prstGeom>
        <a:solidFill>
          <a:srgbClr val="A1DED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Source Sans Pro" panose="020B0503030403020204" pitchFamily="34" charset="0"/>
            </a:rPr>
            <a:t>Everyday Cognition</a:t>
          </a:r>
        </a:p>
      </dsp:txBody>
      <dsp:txXfrm>
        <a:off x="3107730" y="3027298"/>
        <a:ext cx="902774" cy="902774"/>
      </dsp:txXfrm>
    </dsp:sp>
    <dsp:sp modelId="{8294B25A-281D-4E42-8BD8-C2AFBF09662F}">
      <dsp:nvSpPr>
        <dsp:cNvPr id="0" name=""/>
        <dsp:cNvSpPr/>
      </dsp:nvSpPr>
      <dsp:spPr>
        <a:xfrm rot="7560000">
          <a:off x="2108706" y="2615028"/>
          <a:ext cx="219417" cy="3494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2160964" y="2658291"/>
        <a:ext cx="153592" cy="209670"/>
      </dsp:txXfrm>
    </dsp:sp>
    <dsp:sp modelId="{C407D1E5-270C-41F2-ADEB-6DEDED99913B}">
      <dsp:nvSpPr>
        <dsp:cNvPr id="0" name=""/>
        <dsp:cNvSpPr/>
      </dsp:nvSpPr>
      <dsp:spPr>
        <a:xfrm>
          <a:off x="1079519" y="2840327"/>
          <a:ext cx="1276716" cy="1276716"/>
        </a:xfrm>
        <a:prstGeom prst="ellipse">
          <a:avLst/>
        </a:prstGeom>
        <a:solidFill>
          <a:srgbClr val="A1DED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Source Sans Pro" panose="020B0503030403020204" pitchFamily="34" charset="0"/>
            </a:rPr>
            <a:t>Academic Success</a:t>
          </a:r>
        </a:p>
      </dsp:txBody>
      <dsp:txXfrm>
        <a:off x="1266490" y="3027298"/>
        <a:ext cx="902774" cy="902774"/>
      </dsp:txXfrm>
    </dsp:sp>
    <dsp:sp modelId="{7C0B64FC-A857-4146-82A8-7E1AC96C406B}">
      <dsp:nvSpPr>
        <dsp:cNvPr id="0" name=""/>
        <dsp:cNvSpPr/>
      </dsp:nvSpPr>
      <dsp:spPr>
        <a:xfrm rot="11880000">
          <a:off x="1849081" y="1815985"/>
          <a:ext cx="219417" cy="3494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latin typeface="Source Sans Pro" panose="020B0503030403020204" pitchFamily="34" charset="0"/>
          </a:endParaRPr>
        </a:p>
      </dsp:txBody>
      <dsp:txXfrm rot="10800000">
        <a:off x="1913295" y="1896046"/>
        <a:ext cx="153592" cy="209670"/>
      </dsp:txXfrm>
    </dsp:sp>
    <dsp:sp modelId="{6829ED0F-A9A3-4888-BC9F-A0DE5F759E42}">
      <dsp:nvSpPr>
        <dsp:cNvPr id="0" name=""/>
        <dsp:cNvSpPr/>
      </dsp:nvSpPr>
      <dsp:spPr>
        <a:xfrm>
          <a:off x="510545" y="1089204"/>
          <a:ext cx="1276716" cy="1276716"/>
        </a:xfrm>
        <a:prstGeom prst="ellipse">
          <a:avLst/>
        </a:prstGeom>
        <a:solidFill>
          <a:srgbClr val="A1DED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Source Sans Pro" panose="020B0503030403020204" pitchFamily="34" charset="0"/>
            </a:rPr>
            <a:t>Cognitive </a:t>
          </a:r>
          <a:r>
            <a:rPr lang="en-GB" sz="1400" kern="1200" dirty="0" err="1">
              <a:latin typeface="Source Sans Pro" panose="020B0503030403020204" pitchFamily="34" charset="0"/>
            </a:rPr>
            <a:t>Deficitis</a:t>
          </a:r>
          <a:endParaRPr lang="en-GB" sz="1400" kern="1200" dirty="0">
            <a:latin typeface="Source Sans Pro" panose="020B0503030403020204" pitchFamily="34" charset="0"/>
          </a:endParaRPr>
        </a:p>
      </dsp:txBody>
      <dsp:txXfrm>
        <a:off x="697516" y="1276175"/>
        <a:ext cx="902774" cy="902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7F8B3-1ACF-437D-82F5-B6882CC6B66E}">
      <dsp:nvSpPr>
        <dsp:cNvPr id="0" name=""/>
        <dsp:cNvSpPr/>
      </dsp:nvSpPr>
      <dsp:spPr>
        <a:xfrm>
          <a:off x="1527365" y="0"/>
          <a:ext cx="1244155" cy="691197"/>
        </a:xfrm>
        <a:prstGeom prst="roundRect">
          <a:avLst>
            <a:gd name="adj" fmla="val 10000"/>
          </a:avLst>
        </a:prstGeom>
        <a:solidFill>
          <a:srgbClr val="E7004C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Source Sans Pro" panose="020B0503030403020204" pitchFamily="34" charset="0"/>
            </a:rPr>
            <a:t>YES</a:t>
          </a:r>
        </a:p>
      </dsp:txBody>
      <dsp:txXfrm>
        <a:off x="1547609" y="20244"/>
        <a:ext cx="1203667" cy="650709"/>
      </dsp:txXfrm>
    </dsp:sp>
    <dsp:sp modelId="{CFC761BC-EE7A-4D0E-89A5-EFC3C6A1ADDA}">
      <dsp:nvSpPr>
        <dsp:cNvPr id="0" name=""/>
        <dsp:cNvSpPr/>
      </dsp:nvSpPr>
      <dsp:spPr>
        <a:xfrm>
          <a:off x="3324478" y="0"/>
          <a:ext cx="1244155" cy="691197"/>
        </a:xfrm>
        <a:prstGeom prst="roundRect">
          <a:avLst>
            <a:gd name="adj" fmla="val 10000"/>
          </a:avLst>
        </a:prstGeom>
        <a:solidFill>
          <a:srgbClr val="E7004C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Source Sans Pro" panose="020B0503030403020204" pitchFamily="34" charset="0"/>
            </a:rPr>
            <a:t>NO</a:t>
          </a:r>
        </a:p>
      </dsp:txBody>
      <dsp:txXfrm>
        <a:off x="3344722" y="20244"/>
        <a:ext cx="1203667" cy="650709"/>
      </dsp:txXfrm>
    </dsp:sp>
    <dsp:sp modelId="{DBD2CF06-C0F7-4314-A9E7-E3F2F45F424D}">
      <dsp:nvSpPr>
        <dsp:cNvPr id="0" name=""/>
        <dsp:cNvSpPr/>
      </dsp:nvSpPr>
      <dsp:spPr>
        <a:xfrm>
          <a:off x="2788800" y="2937588"/>
          <a:ext cx="518398" cy="518398"/>
        </a:xfrm>
        <a:prstGeom prst="triangle">
          <a:avLst/>
        </a:prstGeom>
        <a:solidFill>
          <a:srgbClr val="E7004C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766EB-A8EA-46F3-A6BE-EF988AE3B78C}">
      <dsp:nvSpPr>
        <dsp:cNvPr id="0" name=""/>
        <dsp:cNvSpPr/>
      </dsp:nvSpPr>
      <dsp:spPr>
        <a:xfrm rot="240000">
          <a:off x="1492330" y="2715449"/>
          <a:ext cx="3111338" cy="217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A82BF-7A8D-4EB1-9BEE-898DCFEDCCC7}">
      <dsp:nvSpPr>
        <dsp:cNvPr id="0" name=""/>
        <dsp:cNvSpPr/>
      </dsp:nvSpPr>
      <dsp:spPr>
        <a:xfrm rot="240000">
          <a:off x="3242341" y="2323496"/>
          <a:ext cx="1234699" cy="42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von Bastian et al., 2013</a:t>
          </a:r>
          <a:endParaRPr lang="en-GB" sz="1000" kern="1200" dirty="0">
            <a:latin typeface="Source Sans Pro" panose="020B0503030403020204" pitchFamily="34" charset="0"/>
          </a:endParaRPr>
        </a:p>
      </dsp:txBody>
      <dsp:txXfrm>
        <a:off x="3263156" y="2344311"/>
        <a:ext cx="1193069" cy="384766"/>
      </dsp:txXfrm>
    </dsp:sp>
    <dsp:sp modelId="{B1EF88DB-D9DF-4660-A34E-02E3A77ABF57}">
      <dsp:nvSpPr>
        <dsp:cNvPr id="0" name=""/>
        <dsp:cNvSpPr/>
      </dsp:nvSpPr>
      <dsp:spPr>
        <a:xfrm rot="240000">
          <a:off x="3398326" y="1867305"/>
          <a:ext cx="1234699" cy="42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von Bastian &amp; </a:t>
          </a:r>
          <a:r>
            <a:rPr lang="en-GB" sz="1000" kern="1200" dirty="0" err="1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Eschen</a:t>
          </a: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, 2016</a:t>
          </a:r>
          <a:endParaRPr lang="en-GB" sz="1000" kern="1200" dirty="0">
            <a:latin typeface="Source Sans Pro" panose="020B0503030403020204" pitchFamily="34" charset="0"/>
          </a:endParaRPr>
        </a:p>
      </dsp:txBody>
      <dsp:txXfrm>
        <a:off x="3419141" y="1888120"/>
        <a:ext cx="1193069" cy="384766"/>
      </dsp:txXfrm>
    </dsp:sp>
    <dsp:sp modelId="{ED6D0D98-14E9-45DD-8AA4-B0D8716AB534}">
      <dsp:nvSpPr>
        <dsp:cNvPr id="0" name=""/>
        <dsp:cNvSpPr/>
      </dsp:nvSpPr>
      <dsp:spPr>
        <a:xfrm rot="240000">
          <a:off x="3304359" y="1411115"/>
          <a:ext cx="1234699" cy="42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Guye</a:t>
          </a: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 &amp; von Bastian, 2017</a:t>
          </a:r>
          <a:endParaRPr lang="en-GB" sz="1000" kern="1200" dirty="0">
            <a:latin typeface="Source Sans Pro" panose="020B0503030403020204" pitchFamily="34" charset="0"/>
          </a:endParaRPr>
        </a:p>
      </dsp:txBody>
      <dsp:txXfrm>
        <a:off x="3325174" y="1431930"/>
        <a:ext cx="1193069" cy="384766"/>
      </dsp:txXfrm>
    </dsp:sp>
    <dsp:sp modelId="{5110C89F-F550-4133-B379-D39785951334}">
      <dsp:nvSpPr>
        <dsp:cNvPr id="0" name=""/>
        <dsp:cNvSpPr/>
      </dsp:nvSpPr>
      <dsp:spPr>
        <a:xfrm rot="240000">
          <a:off x="3467446" y="954925"/>
          <a:ext cx="1234699" cy="42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De Simoni &amp; von Bastian, 2018</a:t>
          </a:r>
          <a:endParaRPr lang="en-GB" sz="1000" kern="1200" dirty="0">
            <a:latin typeface="Source Sans Pro" panose="020B0503030403020204" pitchFamily="34" charset="0"/>
          </a:endParaRPr>
        </a:p>
      </dsp:txBody>
      <dsp:txXfrm>
        <a:off x="3488261" y="975740"/>
        <a:ext cx="1193069" cy="384766"/>
      </dsp:txXfrm>
    </dsp:sp>
    <dsp:sp modelId="{4D500312-6059-4F34-BB3B-DB1844B1665A}">
      <dsp:nvSpPr>
        <dsp:cNvPr id="0" name=""/>
        <dsp:cNvSpPr/>
      </dsp:nvSpPr>
      <dsp:spPr>
        <a:xfrm rot="240000">
          <a:off x="1566653" y="2199080"/>
          <a:ext cx="1234699" cy="42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Zimmermann et al., 2016</a:t>
          </a:r>
          <a:endParaRPr lang="en-GB" sz="1000" kern="1200" dirty="0">
            <a:latin typeface="Source Sans Pro" panose="020B0503030403020204" pitchFamily="34" charset="0"/>
          </a:endParaRPr>
        </a:p>
      </dsp:txBody>
      <dsp:txXfrm>
        <a:off x="1587468" y="2219895"/>
        <a:ext cx="1193069" cy="384766"/>
      </dsp:txXfrm>
    </dsp:sp>
    <dsp:sp modelId="{84082910-8918-4A6B-8EFF-398AF3E34720}">
      <dsp:nvSpPr>
        <dsp:cNvPr id="0" name=""/>
        <dsp:cNvSpPr/>
      </dsp:nvSpPr>
      <dsp:spPr>
        <a:xfrm rot="240000">
          <a:off x="1665471" y="1742890"/>
          <a:ext cx="1234699" cy="42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von Bastian &amp; </a:t>
          </a:r>
          <a:r>
            <a:rPr lang="en-GB" sz="1000" kern="1200" dirty="0" err="1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Oberauer</a:t>
          </a:r>
          <a:r>
            <a:rPr lang="en-GB" sz="1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, 2013</a:t>
          </a:r>
          <a:endParaRPr lang="en-GB" sz="1000" kern="1200" dirty="0">
            <a:latin typeface="Source Sans Pro" panose="020B0503030403020204" pitchFamily="34" charset="0"/>
          </a:endParaRPr>
        </a:p>
      </dsp:txBody>
      <dsp:txXfrm>
        <a:off x="1686286" y="1763705"/>
        <a:ext cx="1193069" cy="384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C994-91FF-4BE3-921A-609FAA03F2C1}">
      <dsp:nvSpPr>
        <dsp:cNvPr id="0" name=""/>
        <dsp:cNvSpPr/>
      </dsp:nvSpPr>
      <dsp:spPr>
        <a:xfrm>
          <a:off x="796961" y="99500"/>
          <a:ext cx="1974709" cy="685790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0B5D9-9188-4767-AAC4-5218863BDD92}">
      <dsp:nvSpPr>
        <dsp:cNvPr id="0" name=""/>
        <dsp:cNvSpPr/>
      </dsp:nvSpPr>
      <dsp:spPr>
        <a:xfrm>
          <a:off x="1596030" y="1778769"/>
          <a:ext cx="382695" cy="244925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8D8E9-A4AF-462E-944F-A64CA28CF50F}">
      <dsp:nvSpPr>
        <dsp:cNvPr id="0" name=""/>
        <dsp:cNvSpPr/>
      </dsp:nvSpPr>
      <dsp:spPr>
        <a:xfrm>
          <a:off x="410766" y="1974709"/>
          <a:ext cx="2753222" cy="459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CS survey</a:t>
          </a:r>
        </a:p>
      </dsp:txBody>
      <dsp:txXfrm>
        <a:off x="410766" y="1974709"/>
        <a:ext cx="2753222" cy="459234"/>
      </dsp:txXfrm>
    </dsp:sp>
    <dsp:sp modelId="{D86E6F02-692A-4B23-9548-50F292121800}">
      <dsp:nvSpPr>
        <dsp:cNvPr id="0" name=""/>
        <dsp:cNvSpPr/>
      </dsp:nvSpPr>
      <dsp:spPr>
        <a:xfrm>
          <a:off x="1514898" y="838256"/>
          <a:ext cx="688852" cy="688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Casual</a:t>
          </a:r>
          <a:endParaRPr lang="en-GB" sz="1000" kern="1200" dirty="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sp:txBody>
      <dsp:txXfrm>
        <a:off x="1615778" y="939136"/>
        <a:ext cx="487092" cy="487092"/>
      </dsp:txXfrm>
    </dsp:sp>
    <dsp:sp modelId="{1B5E7981-D483-4390-BDE9-B286501A69EF}">
      <dsp:nvSpPr>
        <dsp:cNvPr id="0" name=""/>
        <dsp:cNvSpPr/>
      </dsp:nvSpPr>
      <dsp:spPr>
        <a:xfrm>
          <a:off x="1021986" y="321464"/>
          <a:ext cx="688852" cy="688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Expert</a:t>
          </a:r>
          <a:endParaRPr lang="en-GB" sz="1000" kern="1200" dirty="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sp:txBody>
      <dsp:txXfrm>
        <a:off x="1122866" y="422344"/>
        <a:ext cx="487092" cy="487092"/>
      </dsp:txXfrm>
    </dsp:sp>
    <dsp:sp modelId="{3E19064A-54AE-46FA-A32A-0562EA0338A5}">
      <dsp:nvSpPr>
        <dsp:cNvPr id="0" name=""/>
        <dsp:cNvSpPr/>
      </dsp:nvSpPr>
      <dsp:spPr>
        <a:xfrm>
          <a:off x="1726146" y="154915"/>
          <a:ext cx="688852" cy="688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rPr>
            <a:t>Pro</a:t>
          </a:r>
          <a:endParaRPr lang="en-GB" sz="1000" kern="1200" dirty="0">
            <a:solidFill>
              <a:schemeClr val="bg1">
                <a:lumMod val="10000"/>
              </a:schemeClr>
            </a:solidFill>
            <a:latin typeface="Source Sans Pro" panose="020B0503030403020204" pitchFamily="34" charset="0"/>
          </a:endParaRPr>
        </a:p>
      </dsp:txBody>
      <dsp:txXfrm>
        <a:off x="1827026" y="255795"/>
        <a:ext cx="487092" cy="487092"/>
      </dsp:txXfrm>
    </dsp:sp>
    <dsp:sp modelId="{C5FFEB0B-0427-468B-87F5-4A132D9C6989}">
      <dsp:nvSpPr>
        <dsp:cNvPr id="0" name=""/>
        <dsp:cNvSpPr/>
      </dsp:nvSpPr>
      <dsp:spPr>
        <a:xfrm>
          <a:off x="715830" y="15307"/>
          <a:ext cx="2143095" cy="1714476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3D92E-6B15-4519-A4F6-682396E30F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3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00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Recruited via CS Discord Channels, large sample of N = 235, male-dominated (90%)</a:t>
            </a:r>
          </a:p>
          <a:p>
            <a:r>
              <a:rPr lang="en-GB" dirty="0"/>
              <a:t>Completed colour-shape task, object appears on the screen and they had to decide if it is green/blue or curvy/spiky</a:t>
            </a:r>
          </a:p>
          <a:p>
            <a:r>
              <a:rPr lang="en-GB" dirty="0"/>
              <a:t>Then completed a questionnaire, which was informed by three interviews we did with a Pro, Expert and Casual CS player beforehand. They identified a range of possible measures of CS expertise which we put into our questionnaire. </a:t>
            </a:r>
          </a:p>
          <a:p>
            <a:r>
              <a:rPr lang="en-GB" dirty="0"/>
              <a:t>Key measures: </a:t>
            </a:r>
            <a:r>
              <a:rPr lang="en-GB" dirty="0" err="1"/>
              <a:t>thp</a:t>
            </a:r>
            <a:r>
              <a:rPr lang="en-GB" dirty="0"/>
              <a:t>, </a:t>
            </a:r>
            <a:r>
              <a:rPr lang="en-GB" dirty="0" err="1"/>
              <a:t>whp</a:t>
            </a:r>
            <a:r>
              <a:rPr lang="en-GB" dirty="0"/>
              <a:t>, </a:t>
            </a:r>
            <a:r>
              <a:rPr lang="en-GB" dirty="0" err="1"/>
              <a:t>cr</a:t>
            </a:r>
            <a:r>
              <a:rPr lang="en-GB" dirty="0"/>
              <a:t>, </a:t>
            </a:r>
            <a:r>
              <a:rPr lang="en-GB" dirty="0" err="1"/>
              <a:t>sre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220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conducted a k-means analysis, which takes the data from our four expertise variables, and places each participant into a cluster group based on their CS experience.</a:t>
            </a:r>
          </a:p>
          <a:p>
            <a:r>
              <a:rPr lang="en-GB" dirty="0"/>
              <a:t>4 groups: semi/professionals, aspiring, experienced, causal</a:t>
            </a:r>
          </a:p>
          <a:p>
            <a:r>
              <a:rPr lang="en-GB" dirty="0"/>
              <a:t>X= Weekly hours playtime, Y = Total hours playtime, X = Current Ranking or Self-rated expertise</a:t>
            </a:r>
          </a:p>
          <a:p>
            <a:r>
              <a:rPr lang="en-GB" dirty="0"/>
              <a:t>Overview of the expertise of our sample (describe groups)</a:t>
            </a:r>
          </a:p>
          <a:p>
            <a:r>
              <a:rPr lang="en-GB" dirty="0"/>
              <a:t>We had a great description of the sample, so next we looked at the cognitive correlates within this diverse sample</a:t>
            </a:r>
          </a:p>
        </p:txBody>
      </p:sp>
    </p:spTree>
    <p:extLst>
      <p:ext uri="{BB962C8B-B14F-4D97-AF65-F5344CB8AC3E}">
        <p14:creationId xmlns:p14="http://schemas.microsoft.com/office/powerpoint/2010/main" val="385219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Processing Speed = general ability to process information, typically measured with </a:t>
            </a:r>
            <a:r>
              <a:rPr lang="en-GB" dirty="0" err="1"/>
              <a:t>rts</a:t>
            </a:r>
            <a:r>
              <a:rPr lang="en-GB" dirty="0"/>
              <a:t> and accuracy scores</a:t>
            </a:r>
          </a:p>
          <a:p>
            <a:r>
              <a:rPr lang="en-GB" dirty="0"/>
              <a:t>We found no differences in accuracy between our expertise groups, but we found highly expert CS players had faster RTs than less expert players</a:t>
            </a:r>
          </a:p>
          <a:p>
            <a:r>
              <a:rPr lang="en-GB" dirty="0"/>
              <a:t>Suggesting that CS expertise is associated with faster processing speed performance, with no sacrifices in accuracy</a:t>
            </a:r>
          </a:p>
          <a:p>
            <a:r>
              <a:rPr lang="en-GB" dirty="0"/>
              <a:t>Raincloud plot: x = RTs, y = groups</a:t>
            </a:r>
          </a:p>
          <a:p>
            <a:pPr lvl="1"/>
            <a:r>
              <a:rPr lang="en-GB" dirty="0"/>
              <a:t>Dots = participant</a:t>
            </a:r>
          </a:p>
          <a:p>
            <a:pPr lvl="1"/>
            <a:r>
              <a:rPr lang="en-GB" dirty="0"/>
              <a:t>Box plot = summarises data from each group in terms of the maximum, minimum, interquartile range and median</a:t>
            </a:r>
          </a:p>
          <a:p>
            <a:pPr lvl="1"/>
            <a:r>
              <a:rPr lang="en-GB" dirty="0"/>
              <a:t>Cloud = distribution (normal distribution in the shape of a bell (semi/pro), but can be more skewed (casual)</a:t>
            </a:r>
          </a:p>
          <a:p>
            <a:r>
              <a:rPr lang="en-GB" dirty="0"/>
              <a:t>We can investigate what’s behind these advantages in processing speed by diving deeper into RTs using a computational model</a:t>
            </a:r>
          </a:p>
          <a:p>
            <a:r>
              <a:rPr lang="en-GB" dirty="0"/>
              <a:t>The model takes RTs and Accuracy Score measures and decomposes them into three new measures: boundary separation, drift rate and non-decision time</a:t>
            </a:r>
          </a:p>
          <a:p>
            <a:pPr lvl="1"/>
            <a:r>
              <a:rPr lang="en-GB" dirty="0"/>
              <a:t>Drift rate = rate of information accumulation – how fast you are when gathering information during the task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Boundary separation = response caution – how careful you are when making your response during the task</a:t>
            </a:r>
          </a:p>
          <a:p>
            <a:pPr lvl="1"/>
            <a:r>
              <a:rPr lang="en-GB" dirty="0"/>
              <a:t>Non-decision time = encoding and response execution – encoding is your first experience in perceiving and learning information from the task, response execution is literally the rate at which you hit the button for green/blue</a:t>
            </a:r>
          </a:p>
          <a:p>
            <a:r>
              <a:rPr lang="en-GB" dirty="0"/>
              <a:t>These 3 measures give us a lot more detailed information about the processing speed of our players</a:t>
            </a:r>
          </a:p>
        </p:txBody>
      </p:sp>
    </p:spTree>
    <p:extLst>
      <p:ext uri="{BB962C8B-B14F-4D97-AF65-F5344CB8AC3E}">
        <p14:creationId xmlns:p14="http://schemas.microsoft.com/office/powerpoint/2010/main" val="116728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Drift rate = rate of information accumulation – how fast you are when gathering information during the task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More expert Semi/Pro players did show faster information accumulation but statistical tests showed that this effect was not significant, perhaps due to nosy data in our semi/professional players – cloud/distribution is very flat and wide compared to other groups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18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Boundary separation = response caution – how careful you are when making your response during the task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No differences between participants suggesting they were reasonably equally cautious in their responses</a:t>
            </a:r>
          </a:p>
          <a:p>
            <a:pPr lvl="0"/>
            <a:r>
              <a:rPr lang="en-GB" dirty="0"/>
              <a:t>Non-decision time = encoding and response execution – encoding is your first experience in perceiving and learning information from the task, and response execution is literally the rate at which you hit the button for green/blue</a:t>
            </a:r>
          </a:p>
          <a:p>
            <a:pPr lvl="0"/>
            <a:r>
              <a:rPr lang="en-GB" dirty="0"/>
              <a:t>Semi/Pro players had the shorted non-decision times, our more expert CS players were faster in perceiving and learning visual information from the task and in executing their response</a:t>
            </a:r>
          </a:p>
          <a:p>
            <a:pPr lvl="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85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K means clustering was a viable method for this sample, but will we find the same cluster groups in other samples?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Will these 4 measures apply as well to other video games, or will we need new measures for different FPS games?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Perceive, learn and respond to visual information -  what does this mean? </a:t>
            </a:r>
          </a:p>
        </p:txBody>
      </p:sp>
    </p:spTree>
    <p:extLst>
      <p:ext uri="{BB962C8B-B14F-4D97-AF65-F5344CB8AC3E}">
        <p14:creationId xmlns:p14="http://schemas.microsoft.com/office/powerpoint/2010/main" val="4000245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Perhaps we can use video games as brain training and help them improve their RTs and Encoding abilities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Relevant for individuals with slow processing speed: dyslexia (myself!), ADHD, ASD, as well as older adults (60+) who show slower processing speed as they age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But, there’s a lot more work to be done before we get your grandparents into our labs and ask them to play CS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We need to really understand the cognitive correlates of playing video games, and the mechanisms within these games which foster cognitive advantages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8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13" name="Google Shape;13;p2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20" name="Google Shape;20;p3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29/03/2022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Claudia von Bastian - Cognitive Enhancement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F97F-7585-43F0-A0B5-DC13B2B9062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8D841B-858E-4D5B-AB96-9F3B5127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11" y="196795"/>
            <a:ext cx="7269480" cy="871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414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08DC-33CA-4196-936C-5B17E3940E8D}" type="datetime1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6EA62-35E2-45F1-94E1-6448E9BD6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8213" y="273844"/>
            <a:ext cx="585787" cy="27463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A0A97-B633-4BBF-A333-B15479377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32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35" name="Google Shape;35;p5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/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3.xml"/><Relationship Id="rId5" Type="http://schemas.openxmlformats.org/officeDocument/2006/relationships/image" Target="../media/image36.svg"/><Relationship Id="rId10" Type="http://schemas.microsoft.com/office/2007/relationships/diagramDrawing" Target="../diagrams/drawing3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5.sv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jpe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he.wikipedia.org/wiki/%D7%98%D7%95%D7%95%D7%99%D7%98%D7%A8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svg"/><Relationship Id="rId9" Type="http://schemas.openxmlformats.org/officeDocument/2006/relationships/image" Target="../media/image55.png"/><Relationship Id="rId1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Relationship Id="rId5" Type="http://schemas.openxmlformats.org/officeDocument/2006/relationships/hyperlink" Target="https://unsplash.com/@moritz_photography?utm_source=unsplash&amp;utm_medium=referral&amp;utm_content=creditCopyText" TargetMode="Externa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E4D-41F7-E696-89F3-4861AA08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Researching Videogaming &amp; Esports as a Window to Cognitive Plasticity</a:t>
            </a:r>
            <a:br>
              <a:rPr lang="en-GB" sz="1200" dirty="0"/>
            </a:br>
            <a:r>
              <a:rPr lang="en-GB" sz="36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20DAB-07E1-96B4-14C1-0FDC5F4BF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000" dirty="0"/>
              <a:t>Claudia von Bastian, PhD</a:t>
            </a:r>
          </a:p>
          <a:p>
            <a:r>
              <a:rPr lang="en-GB" dirty="0"/>
              <a:t>Eleanor Hyde, MSc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82C71F-79D0-B860-E314-0C13C6443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5D0F9-89FF-BF54-6D5A-B9E523EF9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1 November 2023</a:t>
            </a:r>
          </a:p>
        </p:txBody>
      </p:sp>
    </p:spTree>
    <p:extLst>
      <p:ext uri="{BB962C8B-B14F-4D97-AF65-F5344CB8AC3E}">
        <p14:creationId xmlns:p14="http://schemas.microsoft.com/office/powerpoint/2010/main" val="78951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2B16-8244-9898-51E1-317607FA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typical training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E3E3-AC2A-3EBE-7F6C-4EF9A10EC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21" name="Explosion: 3">
            <a:extLst>
              <a:ext uri="{FF2B5EF4-FFF2-40B4-BE49-F238E27FC236}">
                <a16:creationId xmlns:a16="http://schemas.microsoft.com/office/drawing/2014/main" id="{689356F2-A576-0F90-8E85-307477AC840C}"/>
              </a:ext>
            </a:extLst>
          </p:cNvPr>
          <p:cNvSpPr/>
          <p:nvPr/>
        </p:nvSpPr>
        <p:spPr>
          <a:xfrm>
            <a:off x="2764142" y="1445474"/>
            <a:ext cx="3348000" cy="2124000"/>
          </a:xfrm>
          <a:prstGeom prst="irregularSeal1">
            <a:avLst/>
          </a:prstGeom>
          <a:solidFill>
            <a:srgbClr val="E70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1 + 3 = 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2" name="FNUG">
            <a:extLst>
              <a:ext uri="{FF2B5EF4-FFF2-40B4-BE49-F238E27FC236}">
                <a16:creationId xmlns:a16="http://schemas.microsoft.com/office/drawing/2014/main" id="{CE4B8CC0-6E31-67F4-D237-72470D45A69B}"/>
              </a:ext>
            </a:extLst>
          </p:cNvPr>
          <p:cNvSpPr txBox="1"/>
          <p:nvPr/>
        </p:nvSpPr>
        <p:spPr>
          <a:xfrm>
            <a:off x="3062063" y="1999505"/>
            <a:ext cx="2808000" cy="1077575"/>
          </a:xfrm>
          <a:prstGeom prst="cloudCallout">
            <a:avLst>
              <a:gd name="adj1" fmla="val -23603"/>
              <a:gd name="adj2" fmla="val 1795"/>
            </a:avLst>
          </a:prstGeom>
          <a:solidFill>
            <a:srgbClr val="005A8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Arial" charset="0"/>
              </a:rPr>
              <a:t>FNUG</a:t>
            </a:r>
          </a:p>
        </p:txBody>
      </p:sp>
      <p:sp>
        <p:nvSpPr>
          <p:cNvPr id="23" name="Explosion: 2">
            <a:extLst>
              <a:ext uri="{FF2B5EF4-FFF2-40B4-BE49-F238E27FC236}">
                <a16:creationId xmlns:a16="http://schemas.microsoft.com/office/drawing/2014/main" id="{25CC313B-886B-442A-D08D-54641A7AF8A0}"/>
              </a:ext>
            </a:extLst>
          </p:cNvPr>
          <p:cNvSpPr/>
          <p:nvPr/>
        </p:nvSpPr>
        <p:spPr>
          <a:xfrm>
            <a:off x="2764142" y="1445474"/>
            <a:ext cx="3348000" cy="2124000"/>
          </a:xfrm>
          <a:prstGeom prst="irregularSeal1">
            <a:avLst/>
          </a:prstGeom>
          <a:solidFill>
            <a:srgbClr val="E70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5 + 2 = 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4" name="GOAK">
            <a:extLst>
              <a:ext uri="{FF2B5EF4-FFF2-40B4-BE49-F238E27FC236}">
                <a16:creationId xmlns:a16="http://schemas.microsoft.com/office/drawing/2014/main" id="{75E4C556-1272-B7EB-12C7-13A2B43DC241}"/>
              </a:ext>
            </a:extLst>
          </p:cNvPr>
          <p:cNvSpPr txBox="1"/>
          <p:nvPr/>
        </p:nvSpPr>
        <p:spPr>
          <a:xfrm>
            <a:off x="3062063" y="1999505"/>
            <a:ext cx="2808000" cy="1077575"/>
          </a:xfrm>
          <a:prstGeom prst="cloudCallout">
            <a:avLst>
              <a:gd name="adj1" fmla="val -23603"/>
              <a:gd name="adj2" fmla="val 1795"/>
            </a:avLst>
          </a:prstGeom>
          <a:solidFill>
            <a:srgbClr val="005A8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Arial" charset="0"/>
              </a:rPr>
              <a:t>GOAK</a:t>
            </a:r>
          </a:p>
        </p:txBody>
      </p:sp>
      <p:sp>
        <p:nvSpPr>
          <p:cNvPr id="25" name="Explosion: 1">
            <a:extLst>
              <a:ext uri="{FF2B5EF4-FFF2-40B4-BE49-F238E27FC236}">
                <a16:creationId xmlns:a16="http://schemas.microsoft.com/office/drawing/2014/main" id="{F349D262-6167-1602-DFE8-7D6199D3EBD0}"/>
              </a:ext>
            </a:extLst>
          </p:cNvPr>
          <p:cNvSpPr/>
          <p:nvPr/>
        </p:nvSpPr>
        <p:spPr>
          <a:xfrm>
            <a:off x="2764142" y="1445474"/>
            <a:ext cx="3348000" cy="2124000"/>
          </a:xfrm>
          <a:prstGeom prst="irregularSeal1">
            <a:avLst/>
          </a:prstGeom>
          <a:solidFill>
            <a:srgbClr val="E70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7 – 4 = 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6" name="BAFF">
            <a:extLst>
              <a:ext uri="{FF2B5EF4-FFF2-40B4-BE49-F238E27FC236}">
                <a16:creationId xmlns:a16="http://schemas.microsoft.com/office/drawing/2014/main" id="{53A2629D-D2B9-33AA-229B-408DDECC2BDB}"/>
              </a:ext>
            </a:extLst>
          </p:cNvPr>
          <p:cNvSpPr txBox="1"/>
          <p:nvPr/>
        </p:nvSpPr>
        <p:spPr>
          <a:xfrm>
            <a:off x="3062063" y="1999505"/>
            <a:ext cx="2808000" cy="1077575"/>
          </a:xfrm>
          <a:prstGeom prst="cloudCallout">
            <a:avLst>
              <a:gd name="adj1" fmla="val -23603"/>
              <a:gd name="adj2" fmla="val 1795"/>
            </a:avLst>
          </a:prstGeom>
          <a:solidFill>
            <a:srgbClr val="005A8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Arial" charset="0"/>
              </a:rPr>
              <a:t>BAFF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658F51-DCD1-59E6-57B8-2FE05A8C9E07}"/>
              </a:ext>
            </a:extLst>
          </p:cNvPr>
          <p:cNvSpPr txBox="1"/>
          <p:nvPr/>
        </p:nvSpPr>
        <p:spPr>
          <a:xfrm>
            <a:off x="3542427" y="1600800"/>
            <a:ext cx="184727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2000" b="1" kern="1200" dirty="0">
                <a:solidFill>
                  <a:srgbClr val="005A8F"/>
                </a:solidFill>
                <a:latin typeface="Bradley Hand ITC" panose="03070402050302030203" pitchFamily="66" charset="0"/>
                <a:ea typeface="+mn-ea"/>
                <a:cs typeface="Arial" charset="0"/>
              </a:rPr>
              <a:t>?</a:t>
            </a:r>
          </a:p>
        </p:txBody>
      </p:sp>
      <p:sp>
        <p:nvSpPr>
          <p:cNvPr id="28" name="TF">
            <a:extLst>
              <a:ext uri="{FF2B5EF4-FFF2-40B4-BE49-F238E27FC236}">
                <a16:creationId xmlns:a16="http://schemas.microsoft.com/office/drawing/2014/main" id="{E465B575-E6EC-5FB8-35CD-AD8A8B169F67}"/>
              </a:ext>
            </a:extLst>
          </p:cNvPr>
          <p:cNvSpPr txBox="1"/>
          <p:nvPr/>
        </p:nvSpPr>
        <p:spPr>
          <a:xfrm>
            <a:off x="3302245" y="3678633"/>
            <a:ext cx="232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2400" b="1" kern="1200" dirty="0">
                <a:solidFill>
                  <a:srgbClr val="E7004C"/>
                </a:solidFill>
                <a:latin typeface="PT Sans"/>
                <a:ea typeface="+mn-ea"/>
                <a:cs typeface="Arial" charset="0"/>
              </a:rPr>
              <a:t>TRUE</a:t>
            </a:r>
            <a:r>
              <a:rPr lang="en-GB" sz="2400" b="1" kern="1200" dirty="0">
                <a:solidFill>
                  <a:srgbClr val="D81476"/>
                </a:solidFill>
                <a:latin typeface="PT Sans"/>
                <a:ea typeface="+mn-ea"/>
                <a:cs typeface="Arial" charset="0"/>
              </a:rPr>
              <a:t> </a:t>
            </a:r>
            <a:r>
              <a:rPr lang="en-GB" sz="2400" b="1" kern="1200" dirty="0">
                <a:latin typeface="PT Sans"/>
                <a:ea typeface="+mn-ea"/>
                <a:cs typeface="Arial" charset="0"/>
              </a:rPr>
              <a:t>or</a:t>
            </a:r>
            <a:r>
              <a:rPr lang="en-GB" sz="2400" b="1" kern="1200" dirty="0">
                <a:solidFill>
                  <a:srgbClr val="D81476"/>
                </a:solidFill>
                <a:latin typeface="PT Sans"/>
                <a:ea typeface="+mn-ea"/>
                <a:cs typeface="Arial" charset="0"/>
              </a:rPr>
              <a:t> </a:t>
            </a:r>
            <a:r>
              <a:rPr lang="en-GB" sz="2400" b="1" kern="1200" dirty="0">
                <a:solidFill>
                  <a:srgbClr val="E7004C"/>
                </a:solidFill>
                <a:latin typeface="PT Sans"/>
                <a:ea typeface="+mn-ea"/>
                <a:cs typeface="Arial" charset="0"/>
              </a:rPr>
              <a:t>FALSE</a:t>
            </a:r>
            <a:r>
              <a:rPr lang="en-GB" sz="2400" b="1" kern="1200" dirty="0">
                <a:latin typeface="PT Sans"/>
                <a:ea typeface="+mn-ea"/>
                <a:cs typeface="Arial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7B5B-E37A-97A6-2D96-9B9F08CC8E70}"/>
              </a:ext>
            </a:extLst>
          </p:cNvPr>
          <p:cNvSpPr txBox="1"/>
          <p:nvPr/>
        </p:nvSpPr>
        <p:spPr>
          <a:xfrm>
            <a:off x="5972538" y="4241306"/>
            <a:ext cx="272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ource Sans Pro" panose="020B0503030403020204" pitchFamily="34" charset="0"/>
              </a:rPr>
              <a:t>Correct answers: </a:t>
            </a:r>
          </a:p>
          <a:p>
            <a:r>
              <a:rPr lang="en-GB" sz="2400" dirty="0">
                <a:latin typeface="Source Sans Pro" panose="020B0503030403020204" pitchFamily="34" charset="0"/>
              </a:rPr>
              <a:t>BAFF, FNUG, GOAK</a:t>
            </a:r>
          </a:p>
        </p:txBody>
      </p:sp>
      <p:sp>
        <p:nvSpPr>
          <p:cNvPr id="3" name="Action Button: Go Forward or Next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67F2DDD-6191-9A7B-E76C-1E7BECB87F10}"/>
              </a:ext>
            </a:extLst>
          </p:cNvPr>
          <p:cNvSpPr/>
          <p:nvPr/>
        </p:nvSpPr>
        <p:spPr>
          <a:xfrm>
            <a:off x="4050125" y="2210200"/>
            <a:ext cx="720191" cy="720191"/>
          </a:xfrm>
          <a:prstGeom prst="actionButtonForwardNext">
            <a:avLst/>
          </a:prstGeom>
          <a:solidFill>
            <a:srgbClr val="9ADBE8"/>
          </a:solidFill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6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7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7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7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7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3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3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3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3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780"/>
                            </p:stCondLst>
                            <p:childTnLst>
                              <p:par>
                                <p:cTn id="4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78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78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8" grpId="0"/>
      <p:bldP spid="28" grpId="1"/>
      <p:bldP spid="28" grpId="2"/>
      <p:bldP spid="28" grpId="3"/>
      <p:bldP spid="28" grpId="4"/>
      <p:bldP spid="28" grpId="5"/>
      <p:bldP spid="5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0757-C6A3-DBD9-D7B2-D6E7176E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FF66-444A-CDE2-5A8D-CAB67824E7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Performance improvements in the trained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E8B36-AD41-0355-917D-EEBCF8E7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76DB00B-2B98-2664-B848-BEF9940D0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62972"/>
              </p:ext>
            </p:extLst>
          </p:nvPr>
        </p:nvGraphicFramePr>
        <p:xfrm>
          <a:off x="196850" y="1376438"/>
          <a:ext cx="7599981" cy="3334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713A66-DA7B-C737-7884-2F2AD7B05BA5}"/>
              </a:ext>
            </a:extLst>
          </p:cNvPr>
          <p:cNvSpPr txBox="1"/>
          <p:nvPr/>
        </p:nvSpPr>
        <p:spPr>
          <a:xfrm>
            <a:off x="1354150" y="4725129"/>
            <a:ext cx="718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von Bastian &amp; </a:t>
            </a:r>
            <a:r>
              <a:rPr lang="en-GB" i="1" dirty="0" err="1">
                <a:latin typeface="Source Sans Pro" panose="020B0503030403020204" pitchFamily="34" charset="0"/>
              </a:rPr>
              <a:t>Eschen</a:t>
            </a:r>
            <a:r>
              <a:rPr lang="en-GB" i="1" dirty="0">
                <a:latin typeface="Source Sans Pro" panose="020B0503030403020204" pitchFamily="34" charset="0"/>
              </a:rPr>
              <a:t> (2016), Psychological Research</a:t>
            </a:r>
          </a:p>
        </p:txBody>
      </p:sp>
    </p:spTree>
    <p:extLst>
      <p:ext uri="{BB962C8B-B14F-4D97-AF65-F5344CB8AC3E}">
        <p14:creationId xmlns:p14="http://schemas.microsoft.com/office/powerpoint/2010/main" val="17838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1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1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1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1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1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1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1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11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DE79-C31E-718F-8AE7-5F6E9950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09B84-892E-A4DB-2ECE-DA5D8C9A3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Performance improvements from pretest to </a:t>
            </a:r>
            <a:r>
              <a:rPr lang="en-GB" b="1" dirty="0" err="1"/>
              <a:t>posttest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BC3C4-9DEE-C6E0-349B-E062611B9B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19A919A-AEE7-F251-648B-2E0403C5C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793885"/>
              </p:ext>
            </p:extLst>
          </p:nvPr>
        </p:nvGraphicFramePr>
        <p:xfrm>
          <a:off x="1178525" y="1407813"/>
          <a:ext cx="6096000" cy="3303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6307CD0-D766-B75B-CEF8-010887F0DA7C}"/>
              </a:ext>
            </a:extLst>
          </p:cNvPr>
          <p:cNvSpPr txBox="1"/>
          <p:nvPr/>
        </p:nvSpPr>
        <p:spPr>
          <a:xfrm>
            <a:off x="1354150" y="4725129"/>
            <a:ext cx="718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von Bastian &amp; </a:t>
            </a:r>
            <a:r>
              <a:rPr lang="en-GB" i="1" dirty="0" err="1">
                <a:latin typeface="Source Sans Pro" panose="020B0503030403020204" pitchFamily="34" charset="0"/>
              </a:rPr>
              <a:t>Eschen</a:t>
            </a:r>
            <a:r>
              <a:rPr lang="en-GB" i="1" dirty="0">
                <a:latin typeface="Source Sans Pro" panose="020B0503030403020204" pitchFamily="34" charset="0"/>
              </a:rPr>
              <a:t> (2016), Psychological Research</a:t>
            </a:r>
          </a:p>
        </p:txBody>
      </p:sp>
    </p:spTree>
    <p:extLst>
      <p:ext uri="{BB962C8B-B14F-4D97-AF65-F5344CB8AC3E}">
        <p14:creationId xmlns:p14="http://schemas.microsoft.com/office/powerpoint/2010/main" val="156974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El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829AB-02DA-18B0-2D47-D6EB54C3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evidence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90597A-6A22-C97E-9B03-0E7A56145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b="1" dirty="0">
                <a:latin typeface="Source Sans Pro" panose="020B0503030403020204" pitchFamily="34" charset="0"/>
              </a:rPr>
              <a:t>Does cognitive training expand cognitive capacity?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14AF4-40B5-4EDD-4B52-28F35A9BA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F4F1A67-D12C-A9BE-3D0E-12B85012A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657490"/>
              </p:ext>
            </p:extLst>
          </p:nvPr>
        </p:nvGraphicFramePr>
        <p:xfrm>
          <a:off x="1178525" y="1532413"/>
          <a:ext cx="6096000" cy="345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2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8041-2BC6-F027-8CF4-81C77E76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F4F9-E246-EB73-E07A-1DBE62753A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Source Sans Pro Black" panose="020B0803030403020204" pitchFamily="34" charset="0"/>
              </a:rPr>
              <a:t>What do people do?</a:t>
            </a:r>
          </a:p>
          <a:p>
            <a:r>
              <a:rPr lang="en-GB" dirty="0"/>
              <a:t>More than 80% of trainees reported use of strategies</a:t>
            </a:r>
          </a:p>
          <a:p>
            <a:pPr>
              <a:tabLst>
                <a:tab pos="355600" algn="l"/>
              </a:tabLst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Increased efficiency through </a:t>
            </a:r>
            <a:r>
              <a:rPr lang="en-GB" b="1" dirty="0">
                <a:solidFill>
                  <a:srgbClr val="E7004C"/>
                </a:solidFill>
              </a:rPr>
              <a:t>paradigm-specific</a:t>
            </a:r>
            <a:r>
              <a:rPr lang="en-GB" dirty="0"/>
              <a:t> expertise </a:t>
            </a:r>
          </a:p>
          <a:p>
            <a:endParaRPr lang="en-GB" b="1" dirty="0">
              <a:solidFill>
                <a:srgbClr val="E7004C"/>
              </a:solidFill>
            </a:endParaRPr>
          </a:p>
          <a:p>
            <a:r>
              <a:rPr lang="en-GB" b="1" dirty="0">
                <a:solidFill>
                  <a:schemeClr val="bg1">
                    <a:lumMod val="10000"/>
                  </a:schemeClr>
                </a:solidFill>
              </a:rPr>
              <a:t>What do people improve in?</a:t>
            </a:r>
          </a:p>
          <a:p>
            <a:r>
              <a:rPr lang="en-GB" dirty="0"/>
              <a:t>Memory of specific items but without their current context</a:t>
            </a:r>
          </a:p>
          <a:p>
            <a:r>
              <a:rPr lang="en-GB" dirty="0">
                <a:sym typeface="Wingdings" panose="05000000000000000000" pitchFamily="2" charset="2"/>
              </a:rPr>
              <a:t> Increased efficiency through </a:t>
            </a:r>
            <a:r>
              <a:rPr lang="en-GB" b="1" dirty="0">
                <a:solidFill>
                  <a:srgbClr val="E7004C"/>
                </a:solidFill>
                <a:sym typeface="Wingdings" panose="05000000000000000000" pitchFamily="2" charset="2"/>
              </a:rPr>
              <a:t>stimuli-specific</a:t>
            </a:r>
            <a:r>
              <a:rPr lang="en-GB" dirty="0">
                <a:sym typeface="Wingdings" panose="05000000000000000000" pitchFamily="2" charset="2"/>
              </a:rPr>
              <a:t> expertise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A6F4B-5198-D104-45ED-CA113CFDF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08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FE0B2-E1C3-4BD7-AE0D-EA92F120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capacity-efficiency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4E506-4775-9B3B-CCDF-17DB281FEF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4D4CA-EE95-C9DE-A450-3D6C8E2CF812}"/>
              </a:ext>
            </a:extLst>
          </p:cNvPr>
          <p:cNvSpPr txBox="1"/>
          <p:nvPr/>
        </p:nvSpPr>
        <p:spPr>
          <a:xfrm>
            <a:off x="1354150" y="4725129"/>
            <a:ext cx="718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von Bastian et al. (2022), Nature Reviews Psychology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130D8-A1C2-195D-59AE-B58B6E072EEC}"/>
              </a:ext>
            </a:extLst>
          </p:cNvPr>
          <p:cNvSpPr txBox="1"/>
          <p:nvPr/>
        </p:nvSpPr>
        <p:spPr>
          <a:xfrm>
            <a:off x="0" y="1085055"/>
            <a:ext cx="25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Training improves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overall</a:t>
            </a:r>
            <a:r>
              <a:rPr lang="en-GB" sz="2000" dirty="0">
                <a:latin typeface="Source Sans Pro" panose="020B0503030403020204" pitchFamily="34" charset="0"/>
              </a:rPr>
              <a:t>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cognitive capacity</a:t>
            </a:r>
            <a:endParaRPr lang="en-GB" sz="2000" dirty="0">
              <a:latin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9903F-5CDA-75A3-9E41-3DFDA50FCD18}"/>
              </a:ext>
            </a:extLst>
          </p:cNvPr>
          <p:cNvSpPr txBox="1"/>
          <p:nvPr/>
        </p:nvSpPr>
        <p:spPr>
          <a:xfrm>
            <a:off x="6624000" y="1085056"/>
            <a:ext cx="25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Training improves the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efficiency</a:t>
            </a:r>
            <a:r>
              <a:rPr lang="en-GB" sz="2000" dirty="0">
                <a:latin typeface="Source Sans Pro" panose="020B0503030403020204" pitchFamily="34" charset="0"/>
              </a:rPr>
              <a:t> in using the available capacity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4E4EB-296C-BA6A-D890-C99D56F91747}"/>
              </a:ext>
            </a:extLst>
          </p:cNvPr>
          <p:cNvSpPr txBox="1"/>
          <p:nvPr/>
        </p:nvSpPr>
        <p:spPr>
          <a:xfrm>
            <a:off x="66542" y="3850390"/>
            <a:ext cx="23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atin typeface="Source Sans Pro" panose="020B0503030403020204" pitchFamily="34" charset="0"/>
              </a:rPr>
              <a:t>increase muscle 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46210-3366-F75A-C574-61975401CF27}"/>
              </a:ext>
            </a:extLst>
          </p:cNvPr>
          <p:cNvSpPr txBox="1"/>
          <p:nvPr/>
        </p:nvSpPr>
        <p:spPr>
          <a:xfrm>
            <a:off x="6693513" y="3850390"/>
            <a:ext cx="27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latin typeface="Source Sans Pro" panose="020B0503030403020204" pitchFamily="34" charset="0"/>
              </a:rPr>
              <a:t>learn to use leverage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425A1-A652-9693-6E51-495EE71ED56C}"/>
              </a:ext>
            </a:extLst>
          </p:cNvPr>
          <p:cNvSpPr/>
          <p:nvPr/>
        </p:nvSpPr>
        <p:spPr>
          <a:xfrm>
            <a:off x="5570162" y="1694268"/>
            <a:ext cx="802717" cy="277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692BA-D5E1-3047-9633-56536D2BC124}"/>
              </a:ext>
            </a:extLst>
          </p:cNvPr>
          <p:cNvSpPr/>
          <p:nvPr/>
        </p:nvSpPr>
        <p:spPr>
          <a:xfrm>
            <a:off x="2686196" y="1694268"/>
            <a:ext cx="802717" cy="277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D9EA9766-1EDF-BE6E-D80C-5D5D17F31E27}"/>
              </a:ext>
            </a:extLst>
          </p:cNvPr>
          <p:cNvSpPr/>
          <p:nvPr/>
        </p:nvSpPr>
        <p:spPr>
          <a:xfrm>
            <a:off x="3004020" y="1263983"/>
            <a:ext cx="802716" cy="2576968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214352EF-BC64-B85C-F74D-18CB2322CAE8}"/>
              </a:ext>
            </a:extLst>
          </p:cNvPr>
          <p:cNvSpPr/>
          <p:nvPr/>
        </p:nvSpPr>
        <p:spPr>
          <a:xfrm flipH="1">
            <a:off x="5254666" y="1263983"/>
            <a:ext cx="802716" cy="2576968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B81525-EB5E-2B61-646D-93B9D90C3177}"/>
              </a:ext>
            </a:extLst>
          </p:cNvPr>
          <p:cNvSpPr/>
          <p:nvPr/>
        </p:nvSpPr>
        <p:spPr>
          <a:xfrm>
            <a:off x="2674563" y="2350043"/>
            <a:ext cx="1375090" cy="4048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Source Sans Pro" panose="020B0503030403020204" pitchFamily="34" charset="0"/>
              </a:rPr>
              <a:t>Capacity</a:t>
            </a:r>
            <a:endParaRPr lang="en-GB" sz="1600" b="1" dirty="0">
              <a:solidFill>
                <a:sysClr val="windowText" lastClr="00000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063AAE-8FB6-5F2F-15C9-8C94B71B649B}"/>
              </a:ext>
            </a:extLst>
          </p:cNvPr>
          <p:cNvSpPr/>
          <p:nvPr/>
        </p:nvSpPr>
        <p:spPr>
          <a:xfrm>
            <a:off x="5011749" y="2350043"/>
            <a:ext cx="1375090" cy="4048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Source Sans Pro" panose="020B0503030403020204" pitchFamily="34" charset="0"/>
              </a:rPr>
              <a:t>Efficiency</a:t>
            </a:r>
            <a:endParaRPr lang="en-GB" sz="1600" b="1" dirty="0">
              <a:solidFill>
                <a:sysClr val="windowText" lastClr="00000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3712C6-44E6-0F4E-5D23-46F30BA156AE}"/>
              </a:ext>
            </a:extLst>
          </p:cNvPr>
          <p:cNvSpPr/>
          <p:nvPr/>
        </p:nvSpPr>
        <p:spPr>
          <a:xfrm>
            <a:off x="3843156" y="1208647"/>
            <a:ext cx="1375090" cy="40484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ource Sans Pro" panose="020B0503030403020204" pitchFamily="34" charset="0"/>
              </a:rPr>
              <a:t>Training</a:t>
            </a:r>
            <a:endParaRPr lang="en-GB" sz="1600" b="1" dirty="0">
              <a:latin typeface="Source Sans Pro" panose="020B0503030403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F8C3FB-4987-75FB-39B9-96D85FE13526}"/>
              </a:ext>
            </a:extLst>
          </p:cNvPr>
          <p:cNvSpPr/>
          <p:nvPr/>
        </p:nvSpPr>
        <p:spPr>
          <a:xfrm>
            <a:off x="3843156" y="3491439"/>
            <a:ext cx="1375090" cy="4048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ource Sans Pro" panose="020B0503030403020204" pitchFamily="34" charset="0"/>
              </a:rPr>
              <a:t>Transfer</a:t>
            </a:r>
            <a:endParaRPr lang="en-GB" sz="1600" b="1" dirty="0">
              <a:latin typeface="Source Sans Pro" panose="020B0503030403020204" pitchFamily="34" charset="0"/>
            </a:endParaRPr>
          </a:p>
        </p:txBody>
      </p:sp>
      <p:pic>
        <p:nvPicPr>
          <p:cNvPr id="1026" name="Picture 2" descr="Mechanisms: The Lever, It's Everywhere | Hackaday">
            <a:extLst>
              <a:ext uri="{FF2B5EF4-FFF2-40B4-BE49-F238E27FC236}">
                <a16:creationId xmlns:a16="http://schemas.microsoft.com/office/drawing/2014/main" id="{09BF51B0-25F5-B978-4AA8-7A06758F9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r="6594"/>
          <a:stretch/>
        </p:blipFill>
        <p:spPr bwMode="auto">
          <a:xfrm>
            <a:off x="6693513" y="2303518"/>
            <a:ext cx="215999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Vector | Woman lifting weights with barbell">
            <a:extLst>
              <a:ext uri="{FF2B5EF4-FFF2-40B4-BE49-F238E27FC236}">
                <a16:creationId xmlns:a16="http://schemas.microsoft.com/office/drawing/2014/main" id="{CC4CF4E1-337D-9E8C-26AE-E0CC17776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r="5583"/>
          <a:stretch/>
        </p:blipFill>
        <p:spPr bwMode="auto">
          <a:xfrm>
            <a:off x="66542" y="2303518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0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9" grpId="0" animBg="1"/>
      <p:bldP spid="20" grpId="0" animBg="1"/>
      <p:bldP spid="6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FDA1-5F8C-E149-EABB-2616CCB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answers and many new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8FA52-0925-8EA0-1DC6-2C34AC13C2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6A18D-9B4B-881A-3353-13A3BC8BCBC3}"/>
              </a:ext>
            </a:extLst>
          </p:cNvPr>
          <p:cNvSpPr txBox="1"/>
          <p:nvPr/>
        </p:nvSpPr>
        <p:spPr>
          <a:xfrm>
            <a:off x="106578" y="863600"/>
            <a:ext cx="2982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Little to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no evidence for </a:t>
            </a:r>
            <a:r>
              <a:rPr lang="en-GB" sz="2000" dirty="0">
                <a:latin typeface="Source Sans Pro" panose="020B0503030403020204" pitchFamily="34" charset="0"/>
              </a:rPr>
              <a:t>experience-based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plasticity of capacity</a:t>
            </a:r>
          </a:p>
          <a:p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De Simoni &amp; von Bastian (2018)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Guye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&amp; von Bastian (2017)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Guye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et al. (2017)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Himi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et al. (in press)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Ripp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et al. (2022)</a:t>
            </a:r>
            <a:endParaRPr lang="en-GB" sz="1100" i="1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63AA6-38CB-3DF6-7501-6EA13F99F58A}"/>
              </a:ext>
            </a:extLst>
          </p:cNvPr>
          <p:cNvSpPr txBox="1"/>
          <p:nvPr/>
        </p:nvSpPr>
        <p:spPr>
          <a:xfrm>
            <a:off x="6055230" y="757735"/>
            <a:ext cx="3088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Cognitive training can support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development of cognitive efficiency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endParaRPr lang="en-GB" sz="2000" i="1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sz="2000" b="1" dirty="0">
                <a:latin typeface="Source Sans Pro" panose="020B0503030403020204" pitchFamily="34" charset="0"/>
              </a:rPr>
              <a:t>New questions: 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Can 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cognitive efficiency be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 fostered more effectively</a:t>
            </a:r>
            <a:r>
              <a:rPr lang="en-GB" sz="2000" dirty="0">
                <a:latin typeface="Source Sans Pro" panose="020B0503030403020204" pitchFamily="34" charset="0"/>
              </a:rPr>
              <a:t>?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 </a:t>
            </a:r>
            <a:endParaRPr lang="en-GB" sz="2000" b="1" dirty="0">
              <a:latin typeface="Source Sans Pro" panose="020B0503030403020204" pitchFamily="34" charset="0"/>
            </a:endParaRPr>
          </a:p>
          <a:p>
            <a:r>
              <a:rPr lang="en-GB" sz="2000" dirty="0">
                <a:latin typeface="Source Sans Pro" panose="020B0503030403020204" pitchFamily="34" charset="0"/>
              </a:rPr>
              <a:t>How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general 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are cognitive improvements through enhanced efficiency</a:t>
            </a:r>
            <a:r>
              <a:rPr lang="en-GB" sz="2000" dirty="0">
                <a:latin typeface="Source Sans Pro" panose="020B0503030403020204" pitchFamily="34" charset="0"/>
              </a:rPr>
              <a:t>?</a:t>
            </a:r>
          </a:p>
        </p:txBody>
      </p:sp>
      <p:pic>
        <p:nvPicPr>
          <p:cNvPr id="1026" name="Picture 2" descr="6,608 Brain Fatigue Images, Stock Photos &amp; Vectors | Shutterstock">
            <a:extLst>
              <a:ext uri="{FF2B5EF4-FFF2-40B4-BE49-F238E27FC236}">
                <a16:creationId xmlns:a16="http://schemas.microsoft.com/office/drawing/2014/main" id="{7102FD62-0B34-7071-B52A-386D1A287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b="11546"/>
          <a:stretch/>
        </p:blipFill>
        <p:spPr bwMode="auto">
          <a:xfrm rot="21377082">
            <a:off x="1066811" y="2954768"/>
            <a:ext cx="2051620" cy="153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art brain character Royalty Free Vector Image">
            <a:extLst>
              <a:ext uri="{FF2B5EF4-FFF2-40B4-BE49-F238E27FC236}">
                <a16:creationId xmlns:a16="http://schemas.microsoft.com/office/drawing/2014/main" id="{924B2314-7CB6-9CFA-7567-D86FB2479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3"/>
          <a:stretch/>
        </p:blipFill>
        <p:spPr bwMode="auto">
          <a:xfrm rot="21409294">
            <a:off x="4540610" y="3810708"/>
            <a:ext cx="1295052" cy="9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23DE68-DCD3-EA5F-90BE-E096FA022E3C}"/>
              </a:ext>
            </a:extLst>
          </p:cNvPr>
          <p:cNvGrpSpPr/>
          <p:nvPr/>
        </p:nvGrpSpPr>
        <p:grpSpPr>
          <a:xfrm>
            <a:off x="2838316" y="1082473"/>
            <a:ext cx="3119640" cy="2258580"/>
            <a:chOff x="2674563" y="987191"/>
            <a:chExt cx="3712276" cy="2687641"/>
          </a:xfrm>
        </p:grpSpPr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07F01233-467F-DF09-108A-423452DF2873}"/>
                </a:ext>
              </a:extLst>
            </p:cNvPr>
            <p:cNvSpPr/>
            <p:nvPr/>
          </p:nvSpPr>
          <p:spPr>
            <a:xfrm>
              <a:off x="3004020" y="1042527"/>
              <a:ext cx="802716" cy="2576968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CA166D32-F674-0353-7024-7AF0CA15E3B6}"/>
                </a:ext>
              </a:extLst>
            </p:cNvPr>
            <p:cNvSpPr/>
            <p:nvPr/>
          </p:nvSpPr>
          <p:spPr>
            <a:xfrm flipH="1">
              <a:off x="5254666" y="1042527"/>
              <a:ext cx="802716" cy="2576968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0845BEB-7A7F-6D3A-238D-5401D12127F0}"/>
                </a:ext>
              </a:extLst>
            </p:cNvPr>
            <p:cNvSpPr/>
            <p:nvPr/>
          </p:nvSpPr>
          <p:spPr>
            <a:xfrm>
              <a:off x="2674563" y="2128587"/>
              <a:ext cx="1375090" cy="40484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Source Sans Pro" panose="020B0503030403020204" pitchFamily="34" charset="0"/>
                </a:rPr>
                <a:t>Capacity</a:t>
              </a:r>
              <a:endParaRPr lang="en-GB" sz="1600" b="1" dirty="0">
                <a:solidFill>
                  <a:sysClr val="windowText" lastClr="00000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A6F9B-0E59-DFA7-521A-5F814BC2C9E9}"/>
                </a:ext>
              </a:extLst>
            </p:cNvPr>
            <p:cNvSpPr/>
            <p:nvPr/>
          </p:nvSpPr>
          <p:spPr>
            <a:xfrm>
              <a:off x="5011749" y="2128587"/>
              <a:ext cx="1375090" cy="40484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Source Sans Pro" panose="020B0503030403020204" pitchFamily="34" charset="0"/>
                </a:rPr>
                <a:t>Efficiency</a:t>
              </a:r>
              <a:endParaRPr lang="en-GB" sz="1600" b="1" dirty="0">
                <a:solidFill>
                  <a:sysClr val="windowText" lastClr="00000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55BB28-BE8E-54EA-440B-57F32DC89503}"/>
                </a:ext>
              </a:extLst>
            </p:cNvPr>
            <p:cNvSpPr/>
            <p:nvPr/>
          </p:nvSpPr>
          <p:spPr>
            <a:xfrm>
              <a:off x="3843156" y="987191"/>
              <a:ext cx="1375090" cy="40484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Source Sans Pro" panose="020B0503030403020204" pitchFamily="34" charset="0"/>
                </a:rPr>
                <a:t>Training</a:t>
              </a:r>
              <a:endParaRPr lang="en-GB" sz="1600" b="1" dirty="0">
                <a:latin typeface="Source Sans Pro" panose="020B0503030403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C870F6-6223-ABCC-CC9F-AB4AB00349B7}"/>
                </a:ext>
              </a:extLst>
            </p:cNvPr>
            <p:cNvSpPr/>
            <p:nvPr/>
          </p:nvSpPr>
          <p:spPr>
            <a:xfrm>
              <a:off x="3843156" y="3269983"/>
              <a:ext cx="1375090" cy="40484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Source Sans Pro" panose="020B0503030403020204" pitchFamily="34" charset="0"/>
                </a:rPr>
                <a:t>Transfer</a:t>
              </a:r>
              <a:endParaRPr lang="en-GB" sz="1600" b="1" dirty="0"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0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98A18AD-6E9E-E232-8728-34A77044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Videogaming &amp; Esports as Brain Training</a:t>
            </a:r>
          </a:p>
        </p:txBody>
      </p:sp>
      <p:pic>
        <p:nvPicPr>
          <p:cNvPr id="9" name="Picture 2" descr="de_mirage bombsite a csgo screenshot - Gamingcfg.com">
            <a:extLst>
              <a:ext uri="{FF2B5EF4-FFF2-40B4-BE49-F238E27FC236}">
                <a16:creationId xmlns:a16="http://schemas.microsoft.com/office/drawing/2014/main" id="{E3A08A40-174D-A897-6EB1-27CC7BE5B49D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2" r="27882"/>
          <a:stretch/>
        </p:blipFill>
        <p:spPr bwMode="auto">
          <a:xfrm>
            <a:off x="5138738" y="265113"/>
            <a:ext cx="3735387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6D85-B71C-DF2B-2560-EA88ABE1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benefits of videogaming?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AE60-7547-58A5-352D-EEAC8E7E7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Previous studies have produced inconsistent findings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5CFE7-EB2B-57D4-BEAE-5F8AFF0315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person and person sitting at a table with a chart&#10;&#10;Description automatically generated">
            <a:extLst>
              <a:ext uri="{FF2B5EF4-FFF2-40B4-BE49-F238E27FC236}">
                <a16:creationId xmlns:a16="http://schemas.microsoft.com/office/drawing/2014/main" id="{DAEC5849-E665-AB61-41B1-4867A5C0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13" y="1481063"/>
            <a:ext cx="3789574" cy="2845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68C0B8-5FF3-02E9-E6EF-591E00667CCC}"/>
              </a:ext>
            </a:extLst>
          </p:cNvPr>
          <p:cNvSpPr txBox="1"/>
          <p:nvPr/>
        </p:nvSpPr>
        <p:spPr>
          <a:xfrm>
            <a:off x="196850" y="1481063"/>
            <a:ext cx="248036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Cognitive ability and videogaming are only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weakly related</a:t>
            </a:r>
            <a:r>
              <a:rPr lang="en-GB" sz="2000" dirty="0">
                <a:latin typeface="Source Sans Pro" panose="020B0503030403020204" pitchFamily="34" charset="0"/>
              </a:rPr>
              <a:t>. </a:t>
            </a:r>
            <a:endParaRPr lang="en-GB" sz="20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r>
              <a:rPr lang="en-GB" sz="1600" i="1" dirty="0">
                <a:latin typeface="Source Sans Pro" panose="020B0503030403020204" pitchFamily="34" charset="0"/>
              </a:rPr>
              <a:t>Sala et al. (2018)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54B75-36FA-1115-3FA0-95098C21A4E4}"/>
              </a:ext>
            </a:extLst>
          </p:cNvPr>
          <p:cNvSpPr txBox="1"/>
          <p:nvPr/>
        </p:nvSpPr>
        <p:spPr>
          <a:xfrm>
            <a:off x="6466786" y="1481063"/>
            <a:ext cx="24803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Cognitive ability and videogame skill are not only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related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, but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videogaming 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can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benefit 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cognition</a:t>
            </a:r>
            <a:r>
              <a:rPr lang="en-GB" sz="2000" dirty="0">
                <a:latin typeface="Source Sans Pro" panose="020B0503030403020204" pitchFamily="34" charset="0"/>
              </a:rPr>
              <a:t>. </a:t>
            </a:r>
            <a:endParaRPr lang="en-GB" sz="20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endParaRPr lang="en-GB" sz="1600" i="1" dirty="0">
              <a:latin typeface="Source Sans Pro" panose="020B0503030403020204" pitchFamily="34" charset="0"/>
            </a:endParaRPr>
          </a:p>
          <a:p>
            <a:r>
              <a:rPr lang="en-GB" sz="1600" i="1" dirty="0" err="1">
                <a:latin typeface="Source Sans Pro" panose="020B0503030403020204" pitchFamily="34" charset="0"/>
              </a:rPr>
              <a:t>Bediou</a:t>
            </a:r>
            <a:r>
              <a:rPr lang="en-GB" sz="1600" i="1" dirty="0">
                <a:latin typeface="Source Sans Pro" panose="020B0503030403020204" pitchFamily="34" charset="0"/>
              </a:rPr>
              <a:t> et al. (2018; 2023)</a:t>
            </a:r>
          </a:p>
          <a:p>
            <a:r>
              <a:rPr lang="en-GB" sz="1600" i="1" dirty="0">
                <a:latin typeface="Source Sans Pro" panose="020B0503030403020204" pitchFamily="34" charset="0"/>
              </a:rPr>
              <a:t>Smith &amp; </a:t>
            </a:r>
            <a:r>
              <a:rPr lang="en-GB" sz="1600" i="1" dirty="0" err="1">
                <a:latin typeface="Source Sans Pro" panose="020B0503030403020204" pitchFamily="34" charset="0"/>
              </a:rPr>
              <a:t>Basak</a:t>
            </a:r>
            <a:r>
              <a:rPr lang="en-GB" sz="1600" i="1" dirty="0">
                <a:latin typeface="Source Sans Pro" panose="020B0503030403020204" pitchFamily="34" charset="0"/>
              </a:rPr>
              <a:t> (2023)</a:t>
            </a:r>
          </a:p>
        </p:txBody>
      </p:sp>
    </p:spTree>
    <p:extLst>
      <p:ext uri="{BB962C8B-B14F-4D97-AF65-F5344CB8AC3E}">
        <p14:creationId xmlns:p14="http://schemas.microsoft.com/office/powerpoint/2010/main" val="20556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6D85-B71C-DF2B-2560-EA88ABE1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AE60-7547-58A5-352D-EEAC8E7E7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7004C"/>
                </a:solidFill>
              </a:rPr>
              <a:t>Broad definitions </a:t>
            </a:r>
            <a:r>
              <a:rPr lang="en-GB" dirty="0"/>
              <a:t>of videogames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dirty="0"/>
              <a:t>Small samples of relatively </a:t>
            </a:r>
            <a:r>
              <a:rPr lang="en-GB" b="1" dirty="0">
                <a:solidFill>
                  <a:srgbClr val="E7004C"/>
                </a:solidFill>
              </a:rPr>
              <a:t>novice players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7004C"/>
                </a:solidFill>
              </a:rPr>
              <a:t>Short</a:t>
            </a:r>
            <a:r>
              <a:rPr lang="en-GB" dirty="0"/>
              <a:t> videogaming period (5 to 50 hours)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dirty="0"/>
              <a:t>Limited assessment of </a:t>
            </a:r>
            <a:r>
              <a:rPr lang="en-GB" b="1" dirty="0">
                <a:solidFill>
                  <a:srgbClr val="E7004C"/>
                </a:solidFill>
              </a:rPr>
              <a:t>videogame skill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en-GB" b="1" dirty="0">
                <a:solidFill>
                  <a:srgbClr val="E7004C"/>
                </a:solidFill>
              </a:rPr>
              <a:t>expertise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5CFE7-EB2B-57D4-BEAE-5F8AFF0315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5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D30AB43-DF2C-7C06-08C5-DD730A9F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C8C0879-F61F-F85E-E165-63D68F11C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4100" y="3453731"/>
            <a:ext cx="2314575" cy="1229950"/>
          </a:xfrm>
        </p:spPr>
        <p:txBody>
          <a:bodyPr>
            <a:noAutofit/>
          </a:bodyPr>
          <a:lstStyle/>
          <a:p>
            <a:r>
              <a:rPr lang="en-GB" dirty="0"/>
              <a:t>Introduction to Cognitive Plasticity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AF4FD1-C167-2C2C-19C4-FF7BFE3FF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Videogaming &amp; Esports as Brain Training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9780B50-1ED6-39B9-11F4-8888BA416F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84850" y="3453730"/>
            <a:ext cx="2314575" cy="1229951"/>
          </a:xfrm>
        </p:spPr>
        <p:txBody>
          <a:bodyPr/>
          <a:lstStyle/>
          <a:p>
            <a:r>
              <a:rPr lang="en-GB" dirty="0"/>
              <a:t>Processing Speed in Counter-Strike Players</a:t>
            </a:r>
          </a:p>
        </p:txBody>
      </p:sp>
      <p:pic>
        <p:nvPicPr>
          <p:cNvPr id="27" name="Picture 16" descr="Image result for cognitive enhancement">
            <a:extLst>
              <a:ext uri="{FF2B5EF4-FFF2-40B4-BE49-F238E27FC236}">
                <a16:creationId xmlns:a16="http://schemas.microsoft.com/office/drawing/2014/main" id="{830B7271-764F-96CF-892B-B1A4DD312C3C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47775" y="1381125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_mirage bombsite a csgo screenshot - Gamingcfg.com">
            <a:extLst>
              <a:ext uri="{FF2B5EF4-FFF2-40B4-BE49-F238E27FC236}">
                <a16:creationId xmlns:a16="http://schemas.microsoft.com/office/drawing/2014/main" id="{79F6ED81-7096-3DB8-279D-E55F6BAD598B}"/>
              </a:ext>
            </a:extLst>
          </p:cNvPr>
          <p:cNvPicPr>
            <a:picLocks noGrp="1" noChangeAspect="1" noChangeArrowheads="1"/>
          </p:cNvPicPr>
          <p:nvPr>
            <p:ph type="pic" idx="4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609975" y="1381125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Placeholder 62" descr="A drawing of a graph on a paper with a pen&#10;&#10;Description automatically generated">
            <a:extLst>
              <a:ext uri="{FF2B5EF4-FFF2-40B4-BE49-F238E27FC236}">
                <a16:creationId xmlns:a16="http://schemas.microsoft.com/office/drawing/2014/main" id="{8543A976-AA83-619C-7B17-79D94D674DFE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4"/>
          <a:srcRect l="16641" r="166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build="p"/>
      <p:bldP spid="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267D-AFE6-8651-6B2B-91CB8562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Efficiency in video gaming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694E9-A1B6-15F3-AEDD-2741D11B94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Cognitive correlates of playing Counter-Strike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A6BA-BA4C-460B-2DB9-51FE9C4F6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2050" name="Picture 2" descr="Endpoint - Liquipedia Counter-Strike Wiki">
            <a:extLst>
              <a:ext uri="{FF2B5EF4-FFF2-40B4-BE49-F238E27FC236}">
                <a16:creationId xmlns:a16="http://schemas.microsoft.com/office/drawing/2014/main" id="{601913FE-079C-A02D-E5FC-91709BBE2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11" y="1543128"/>
            <a:ext cx="1182365" cy="143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94C8B7-7F65-2D8F-CF70-ED32EE09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3" y="1395354"/>
            <a:ext cx="4892845" cy="2596612"/>
          </a:xfrm>
          <a:prstGeom prst="rect">
            <a:avLst/>
          </a:prstGeom>
        </p:spPr>
      </p:pic>
      <p:pic>
        <p:nvPicPr>
          <p:cNvPr id="3078" name="Picture 6" descr="Counter-Strike 2 Premier Explained | Rock Paper Shotgun">
            <a:extLst>
              <a:ext uri="{FF2B5EF4-FFF2-40B4-BE49-F238E27FC236}">
                <a16:creationId xmlns:a16="http://schemas.microsoft.com/office/drawing/2014/main" id="{F5B164D3-CC39-E81B-A348-9E12D604B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6" y="2346632"/>
            <a:ext cx="4424863" cy="24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245BF317-3EAF-4F5A-0E79-A92A33701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78" y="3087322"/>
            <a:ext cx="2943430" cy="14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98A18AD-6E9E-E232-8728-34A77044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Processing Speed in Counter-Strike Players</a:t>
            </a:r>
          </a:p>
        </p:txBody>
      </p:sp>
      <p:pic>
        <p:nvPicPr>
          <p:cNvPr id="3" name="Picture Placeholder 62" descr="A drawing of a graph on a paper with a pen&#10;&#10;Description automatically generated">
            <a:extLst>
              <a:ext uri="{FF2B5EF4-FFF2-40B4-BE49-F238E27FC236}">
                <a16:creationId xmlns:a16="http://schemas.microsoft.com/office/drawing/2014/main" id="{44D90DD7-DF17-F8BE-04A4-284467A391B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3765" r="23765"/>
          <a:stretch>
            <a:fillRect/>
          </a:stretch>
        </p:blipFill>
        <p:spPr>
          <a:xfrm>
            <a:off x="5138738" y="265113"/>
            <a:ext cx="3735387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267D-AFE6-8651-6B2B-91CB8562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Processing Speed in Counter-Strike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694E9-A1B6-15F3-AEDD-2741D11B94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Cognitive correlates of playing Counter-Strike (</a:t>
            </a:r>
            <a:r>
              <a:rPr lang="en-GB" b="1" i="1" dirty="0"/>
              <a:t>N</a:t>
            </a:r>
            <a:r>
              <a:rPr lang="en-GB" b="1" dirty="0"/>
              <a:t> = 235)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A6BA-BA4C-460B-2DB9-51FE9C4F6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10" name="Content Placeholder 40">
            <a:extLst>
              <a:ext uri="{FF2B5EF4-FFF2-40B4-BE49-F238E27FC236}">
                <a16:creationId xmlns:a16="http://schemas.microsoft.com/office/drawing/2014/main" id="{944230E9-0798-A1F1-85E9-5DB1F876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4" y="2064432"/>
            <a:ext cx="4199991" cy="2598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C8144-7F14-1819-D43B-ABF5C68FDD57}"/>
              </a:ext>
            </a:extLst>
          </p:cNvPr>
          <p:cNvSpPr txBox="1"/>
          <p:nvPr/>
        </p:nvSpPr>
        <p:spPr>
          <a:xfrm>
            <a:off x="5525132" y="3671372"/>
            <a:ext cx="3261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ource Sans Pro" panose="020B0503030403020204" pitchFamily="34" charset="0"/>
              </a:rPr>
              <a:t>Total hours playtime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ource Sans Pro" panose="020B0503030403020204" pitchFamily="34" charset="0"/>
              </a:rPr>
              <a:t>Weekly hours playtime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ource Sans Pro" panose="020B0503030403020204" pitchFamily="34" charset="0"/>
              </a:rPr>
              <a:t>Current Ranking (Standard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ource Sans Pro" panose="020B0503030403020204" pitchFamily="34" charset="0"/>
              </a:rPr>
              <a:t>Self-rated expertise</a:t>
            </a:r>
          </a:p>
        </p:txBody>
      </p:sp>
      <p:pic>
        <p:nvPicPr>
          <p:cNvPr id="12" name="Graphic 11" descr="Clipboard Mixed outline">
            <a:extLst>
              <a:ext uri="{FF2B5EF4-FFF2-40B4-BE49-F238E27FC236}">
                <a16:creationId xmlns:a16="http://schemas.microsoft.com/office/drawing/2014/main" id="{DB7B991E-6895-8670-C04E-3BB729E9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46">
            <a:off x="7275442" y="2610600"/>
            <a:ext cx="973725" cy="973725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7234E5E-FAAF-9852-DBCB-FEE26AE30AAF}"/>
              </a:ext>
            </a:extLst>
          </p:cNvPr>
          <p:cNvGraphicFramePr/>
          <p:nvPr/>
        </p:nvGraphicFramePr>
        <p:xfrm>
          <a:off x="4359160" y="1400118"/>
          <a:ext cx="3574756" cy="2449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6313C2A-1DC8-6F38-29EB-8DD9AA4C01B7}"/>
              </a:ext>
            </a:extLst>
          </p:cNvPr>
          <p:cNvSpPr txBox="1"/>
          <p:nvPr/>
        </p:nvSpPr>
        <p:spPr>
          <a:xfrm>
            <a:off x="250124" y="1512033"/>
            <a:ext cx="4765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Source Sans Pro" panose="020B0503030403020204" pitchFamily="34" charset="0"/>
              </a:rPr>
              <a:t>Colour-shape task</a:t>
            </a:r>
          </a:p>
          <a:p>
            <a:r>
              <a:rPr lang="en-GB" sz="1600" dirty="0">
                <a:latin typeface="Source Sans Pro" panose="020B0503030403020204" pitchFamily="34" charset="0"/>
              </a:rPr>
              <a:t>Measuring Reaction Times (RTs) and Accuracy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2061D-7CB9-F264-49F7-36B2E2C38742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Hyde et al.,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268666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Processing Speed in Counter-Strike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K-means cluster analysis: </a:t>
            </a:r>
            <a:r>
              <a:rPr lang="en-GB" b="1" dirty="0">
                <a:solidFill>
                  <a:srgbClr val="E7004C"/>
                </a:solidFill>
              </a:rPr>
              <a:t>4 groups of Counter-Strike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0C0C1-4FFB-FCF6-B784-5305852E9BE7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Hyde et al., in preparation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A1336D1A-4516-6E3A-05D8-5F045A3BB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" t="13679" b="6426"/>
          <a:stretch/>
        </p:blipFill>
        <p:spPr>
          <a:xfrm>
            <a:off x="4999884" y="1460610"/>
            <a:ext cx="3679582" cy="3060000"/>
          </a:xfrm>
          <a:prstGeom prst="rect">
            <a:avLst/>
          </a:prstGeom>
        </p:spPr>
      </p:pic>
      <p:pic>
        <p:nvPicPr>
          <p:cNvPr id="6" name="Picture 5" descr="A graph of colored dots&#10;&#10;Description automatically generated">
            <a:extLst>
              <a:ext uri="{FF2B5EF4-FFF2-40B4-BE49-F238E27FC236}">
                <a16:creationId xmlns:a16="http://schemas.microsoft.com/office/drawing/2014/main" id="{8394218B-685E-985C-285F-5F0E3997A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9" t="13699" b="6557"/>
          <a:stretch/>
        </p:blipFill>
        <p:spPr>
          <a:xfrm>
            <a:off x="293799" y="1461177"/>
            <a:ext cx="3702600" cy="30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AA492-17F8-F67E-15EB-4CFECA5B54EB}"/>
              </a:ext>
            </a:extLst>
          </p:cNvPr>
          <p:cNvSpPr txBox="1"/>
          <p:nvPr/>
        </p:nvSpPr>
        <p:spPr>
          <a:xfrm>
            <a:off x="3819190" y="1460610"/>
            <a:ext cx="1660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Source Sans Pro" panose="020B0503030403020204" pitchFamily="34" charset="0"/>
              </a:rPr>
              <a:t>Semi/Professional</a:t>
            </a:r>
          </a:p>
          <a:p>
            <a:pPr algn="ctr"/>
            <a:r>
              <a:rPr lang="en-GB" b="1" dirty="0">
                <a:solidFill>
                  <a:srgbClr val="3772FF"/>
                </a:solidFill>
                <a:latin typeface="Source Sans Pro" panose="020B0503030403020204" pitchFamily="34" charset="0"/>
              </a:rPr>
              <a:t>Aspiring</a:t>
            </a:r>
          </a:p>
          <a:p>
            <a:pPr algn="ctr"/>
            <a:r>
              <a:rPr lang="en-GB" b="1" dirty="0">
                <a:solidFill>
                  <a:srgbClr val="F038FF"/>
                </a:solidFill>
                <a:latin typeface="Source Sans Pro" panose="020B0503030403020204" pitchFamily="34" charset="0"/>
              </a:rPr>
              <a:t>Experienced</a:t>
            </a:r>
          </a:p>
          <a:p>
            <a:pPr algn="ctr"/>
            <a:r>
              <a:rPr lang="en-GB" b="1" dirty="0">
                <a:solidFill>
                  <a:srgbClr val="F5BB00"/>
                </a:solidFill>
                <a:latin typeface="Source Sans Pro" panose="020B0503030403020204" pitchFamily="34" charset="0"/>
              </a:rPr>
              <a:t>Casual</a:t>
            </a:r>
          </a:p>
        </p:txBody>
      </p:sp>
    </p:spTree>
    <p:extLst>
      <p:ext uri="{BB962C8B-B14F-4D97-AF65-F5344CB8AC3E}">
        <p14:creationId xmlns:p14="http://schemas.microsoft.com/office/powerpoint/2010/main" val="425662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Processing Speed in Counter-Strike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Expertise effects on Processing speed</a:t>
            </a:r>
          </a:p>
          <a:p>
            <a:r>
              <a:rPr lang="en-GB" sz="2000" b="1" dirty="0">
                <a:solidFill>
                  <a:srgbClr val="E7004C"/>
                </a:solidFill>
              </a:rPr>
              <a:t>No differences in accuracy</a:t>
            </a:r>
            <a:r>
              <a:rPr lang="en-GB" sz="2000" dirty="0">
                <a:solidFill>
                  <a:schemeClr val="bg2"/>
                </a:solidFill>
              </a:rPr>
              <a:t>, but Semi/Pro have the fastest 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47AD8-B130-D7E5-018B-4BDB8BEBEE3D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Hyde et al., in preparation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48E64-7218-A780-ED3C-FFEC4EF4B049}"/>
              </a:ext>
            </a:extLst>
          </p:cNvPr>
          <p:cNvSpPr txBox="1"/>
          <p:nvPr/>
        </p:nvSpPr>
        <p:spPr>
          <a:xfrm>
            <a:off x="7134954" y="2445714"/>
            <a:ext cx="1615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9664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Non-decision time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83F8B6D-2C2E-1C1E-5F78-A61E2C3619A3}"/>
              </a:ext>
            </a:extLst>
          </p:cNvPr>
          <p:cNvSpPr/>
          <p:nvPr/>
        </p:nvSpPr>
        <p:spPr>
          <a:xfrm>
            <a:off x="5045497" y="2396663"/>
            <a:ext cx="540250" cy="108000"/>
          </a:xfrm>
          <a:prstGeom prst="roundRect">
            <a:avLst/>
          </a:prstGeom>
          <a:solidFill>
            <a:srgbClr val="FF9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5F968D-722F-33AC-3948-60871E943286}"/>
              </a:ext>
            </a:extLst>
          </p:cNvPr>
          <p:cNvSpPr/>
          <p:nvPr/>
        </p:nvSpPr>
        <p:spPr>
          <a:xfrm>
            <a:off x="7190576" y="2396664"/>
            <a:ext cx="1176154" cy="108000"/>
          </a:xfrm>
          <a:prstGeom prst="roundRect">
            <a:avLst/>
          </a:prstGeom>
          <a:solidFill>
            <a:srgbClr val="FF9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D8A786-F90F-38AB-0045-4CB5E2445361}"/>
              </a:ext>
            </a:extLst>
          </p:cNvPr>
          <p:cNvCxnSpPr>
            <a:cxnSpLocks/>
          </p:cNvCxnSpPr>
          <p:nvPr/>
        </p:nvCxnSpPr>
        <p:spPr>
          <a:xfrm flipV="1">
            <a:off x="5064901" y="2385439"/>
            <a:ext cx="0" cy="1478173"/>
          </a:xfrm>
          <a:prstGeom prst="line">
            <a:avLst/>
          </a:prstGeom>
          <a:noFill/>
          <a:ln w="38100" cap="flat" cmpd="sng" algn="ctr">
            <a:solidFill>
              <a:srgbClr val="00BBCC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AE0C4-2E7C-76E3-1E33-109773C4A07A}"/>
              </a:ext>
            </a:extLst>
          </p:cNvPr>
          <p:cNvGrpSpPr/>
          <p:nvPr/>
        </p:nvGrpSpPr>
        <p:grpSpPr>
          <a:xfrm>
            <a:off x="5017478" y="1744494"/>
            <a:ext cx="3356507" cy="2765924"/>
            <a:chOff x="4975597" y="1814294"/>
            <a:chExt cx="3356507" cy="276592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C4F91-CECE-17BB-BD36-967A64E9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1057" y="2450735"/>
              <a:ext cx="0" cy="147817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06E0DF-F177-7412-3AA6-DD239171F07C}"/>
                </a:ext>
              </a:extLst>
            </p:cNvPr>
            <p:cNvSpPr/>
            <p:nvPr/>
          </p:nvSpPr>
          <p:spPr>
            <a:xfrm>
              <a:off x="5516892" y="3143615"/>
              <a:ext cx="59938" cy="6317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5EA703-0409-F539-DB0D-84283AB5F437}"/>
                </a:ext>
              </a:extLst>
            </p:cNvPr>
            <p:cNvSpPr/>
            <p:nvPr/>
          </p:nvSpPr>
          <p:spPr>
            <a:xfrm>
              <a:off x="7112227" y="2420818"/>
              <a:ext cx="59938" cy="6317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8B42A6-2877-4390-0C16-572BC1B39DF3}"/>
                </a:ext>
              </a:extLst>
            </p:cNvPr>
            <p:cNvSpPr/>
            <p:nvPr/>
          </p:nvSpPr>
          <p:spPr>
            <a:xfrm>
              <a:off x="7382213" y="3902980"/>
              <a:ext cx="59938" cy="6317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671914-2E79-5E60-26C0-08D9EBB6DEA5}"/>
                </a:ext>
              </a:extLst>
            </p:cNvPr>
            <p:cNvCxnSpPr/>
            <p:nvPr/>
          </p:nvCxnSpPr>
          <p:spPr>
            <a:xfrm>
              <a:off x="4975597" y="2452533"/>
              <a:ext cx="3356507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93B9D9-C05C-AC06-63F2-C0436DD466EF}"/>
                </a:ext>
              </a:extLst>
            </p:cNvPr>
            <p:cNvCxnSpPr/>
            <p:nvPr/>
          </p:nvCxnSpPr>
          <p:spPr>
            <a:xfrm>
              <a:off x="4975597" y="3928908"/>
              <a:ext cx="3356507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174634-C62E-02AE-D97D-D70F51643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4472C4">
                  <a:tint val="45000"/>
                  <a:satMod val="400000"/>
                </a:srgbClr>
              </a:duotone>
            </a:blip>
            <a:srcRect l="5532" r="9983"/>
            <a:stretch/>
          </p:blipFill>
          <p:spPr>
            <a:xfrm>
              <a:off x="5547271" y="3045089"/>
              <a:ext cx="1890040" cy="8944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483ECF-9E4B-7B53-1E8C-FB2FF5A20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981F9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23428"/>
            <a:stretch/>
          </p:blipFill>
          <p:spPr>
            <a:xfrm>
              <a:off x="5547271" y="2450735"/>
              <a:ext cx="1713374" cy="7435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42D153-8702-CD95-2A53-D4A3F8F5A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44546A">
                  <a:tint val="45000"/>
                  <a:satMod val="400000"/>
                </a:srgbClr>
              </a:duotone>
            </a:blip>
            <a:srcRect r="36193"/>
            <a:stretch/>
          </p:blipFill>
          <p:spPr>
            <a:xfrm>
              <a:off x="6958340" y="3921142"/>
              <a:ext cx="1246106" cy="65907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C75AB4-60E2-6329-B5BF-18E3B61CD5CC}"/>
                </a:ext>
              </a:extLst>
            </p:cNvPr>
            <p:cNvSpPr txBox="1"/>
            <p:nvPr/>
          </p:nvSpPr>
          <p:spPr>
            <a:xfrm>
              <a:off x="7038071" y="3928906"/>
              <a:ext cx="742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Same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8692B09-19D0-C84C-548C-A94CF75D2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r="36193"/>
            <a:stretch/>
          </p:blipFill>
          <p:spPr>
            <a:xfrm flipV="1">
              <a:off x="6748242" y="1814294"/>
              <a:ext cx="1246106" cy="65907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40E725-613D-8187-47A8-7A65B09814D1}"/>
                </a:ext>
              </a:extLst>
            </p:cNvPr>
            <p:cNvSpPr txBox="1"/>
            <p:nvPr/>
          </p:nvSpPr>
          <p:spPr>
            <a:xfrm>
              <a:off x="6772492" y="2235680"/>
              <a:ext cx="742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kern="1200" dirty="0">
                  <a:solidFill>
                    <a:prstClr val="black"/>
                  </a:solidFill>
                  <a:latin typeface="Source Sans Pro" panose="020B0503030403020204" pitchFamily="34" charset="0"/>
                  <a:ea typeface="+mn-ea"/>
                  <a:cs typeface="+mn-cs"/>
                </a:rPr>
                <a:t>Different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8C442E2-EB81-BD90-DBE7-AD9F8878638E}"/>
              </a:ext>
            </a:extLst>
          </p:cNvPr>
          <p:cNvSpPr txBox="1"/>
          <p:nvPr/>
        </p:nvSpPr>
        <p:spPr>
          <a:xfrm>
            <a:off x="5017478" y="3889025"/>
            <a:ext cx="133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rgbClr val="00BBCC"/>
                </a:solidFill>
                <a:latin typeface="Source Sans Pro" panose="020B0503030403020204" pitchFamily="34" charset="0"/>
                <a:ea typeface="+mn-ea"/>
                <a:cs typeface="+mn-cs"/>
              </a:rPr>
              <a:t>Boundary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rgbClr val="00BBCC"/>
                </a:solidFill>
                <a:latin typeface="Source Sans Pro" panose="020B0503030403020204" pitchFamily="34" charset="0"/>
                <a:ea typeface="+mn-ea"/>
                <a:cs typeface="+mn-cs"/>
              </a:rPr>
              <a:t>separation</a:t>
            </a:r>
            <a:endParaRPr lang="en-GB" sz="2000" kern="1200" dirty="0">
              <a:solidFill>
                <a:prstClr val="black"/>
              </a:solidFill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30EC57-8346-C5BB-BB78-798DA11C210E}"/>
              </a:ext>
            </a:extLst>
          </p:cNvPr>
          <p:cNvSpPr txBox="1"/>
          <p:nvPr/>
        </p:nvSpPr>
        <p:spPr>
          <a:xfrm>
            <a:off x="6120323" y="2763128"/>
            <a:ext cx="116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rgbClr val="981F92"/>
                </a:solidFill>
                <a:latin typeface="Source Sans Pro" panose="020B0503030403020204" pitchFamily="34" charset="0"/>
                <a:ea typeface="+mn-ea"/>
                <a:cs typeface="+mn-cs"/>
              </a:rPr>
              <a:t>Drift rate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981F92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group of triangles with different colors&#10;&#10;Description automatically generated">
            <a:extLst>
              <a:ext uri="{FF2B5EF4-FFF2-40B4-BE49-F238E27FC236}">
                <a16:creationId xmlns:a16="http://schemas.microsoft.com/office/drawing/2014/main" id="{9300DCAE-2767-2A4D-00B8-34CF0FE9F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63" y="1760151"/>
            <a:ext cx="4690352" cy="2345176"/>
          </a:xfrm>
          <a:prstGeom prst="rect">
            <a:avLst/>
          </a:prstGeom>
        </p:spPr>
      </p:pic>
      <p:pic>
        <p:nvPicPr>
          <p:cNvPr id="17" name="Graphic 16" descr="Line arrow: Counter-clockwise curve with solid fill">
            <a:extLst>
              <a:ext uri="{FF2B5EF4-FFF2-40B4-BE49-F238E27FC236}">
                <a16:creationId xmlns:a16="http://schemas.microsoft.com/office/drawing/2014/main" id="{FC198F96-742A-4457-A1EE-EC8B84854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116126" flipH="1">
            <a:off x="4363253" y="1577261"/>
            <a:ext cx="1024754" cy="10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65C3-B7B9-AADD-7958-4BE2398C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Processing Speed in Counter-Strike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83CE3-D61E-1D4A-2937-9408E07A6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Expertise effects on evidence accumulation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DC187-2E2B-6708-0141-E1F0017CE3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076DB-C390-6D14-A870-5021E00F1F55}"/>
              </a:ext>
            </a:extLst>
          </p:cNvPr>
          <p:cNvSpPr txBox="1"/>
          <p:nvPr/>
        </p:nvSpPr>
        <p:spPr>
          <a:xfrm>
            <a:off x="6770748" y="863600"/>
            <a:ext cx="23732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Non-significant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expertise effects 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on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drift rate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, but highly noisy data in semi/pro and experienced players.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2191-4243-9C6C-F47C-E458ACEDA73D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Hyde et al., in preparation</a:t>
            </a:r>
          </a:p>
        </p:txBody>
      </p:sp>
      <p:pic>
        <p:nvPicPr>
          <p:cNvPr id="7" name="Picture 6" descr="A group of colorful shapes&#10;&#10;Description automatically generated with medium confidence">
            <a:extLst>
              <a:ext uri="{FF2B5EF4-FFF2-40B4-BE49-F238E27FC236}">
                <a16:creationId xmlns:a16="http://schemas.microsoft.com/office/drawing/2014/main" id="{EA301045-260E-D9BC-8DA3-9D1D6F6A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399900"/>
            <a:ext cx="5759998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70726-CE89-AFB0-B804-FE047DA4ECBD}"/>
              </a:ext>
            </a:extLst>
          </p:cNvPr>
          <p:cNvSpPr/>
          <p:nvPr/>
        </p:nvSpPr>
        <p:spPr>
          <a:xfrm>
            <a:off x="176378" y="2784144"/>
            <a:ext cx="144344" cy="580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32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65C3-B7B9-AADD-7958-4BE2398C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Processing Speed in Counter-Strike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83CE3-D61E-1D4A-2937-9408E07A6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525" y="863600"/>
            <a:ext cx="8818950" cy="3632200"/>
          </a:xfrm>
        </p:spPr>
        <p:txBody>
          <a:bodyPr/>
          <a:lstStyle/>
          <a:p>
            <a:r>
              <a:rPr lang="en-GB" b="1" dirty="0"/>
              <a:t>Expertise effects on strategy and non-decision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DC187-2E2B-6708-0141-E1F0017CE3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076DB-C390-6D14-A870-5021E00F1F55}"/>
              </a:ext>
            </a:extLst>
          </p:cNvPr>
          <p:cNvSpPr txBox="1"/>
          <p:nvPr/>
        </p:nvSpPr>
        <p:spPr>
          <a:xfrm>
            <a:off x="298138" y="3537340"/>
            <a:ext cx="832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No differences in boundary separation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but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 semi/pro players have shortest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non-decision times</a:t>
            </a: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45BE0-E05F-FFDD-7E2F-F67056903D07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Hyde et al., in preparation</a:t>
            </a:r>
          </a:p>
        </p:txBody>
      </p:sp>
      <p:pic>
        <p:nvPicPr>
          <p:cNvPr id="7" name="Picture 6" descr="A group of colorful shapes&#10;&#10;Description automatically generated">
            <a:extLst>
              <a:ext uri="{FF2B5EF4-FFF2-40B4-BE49-F238E27FC236}">
                <a16:creationId xmlns:a16="http://schemas.microsoft.com/office/drawing/2014/main" id="{0891B775-3CB0-20CC-8062-5324C80A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0" y="1431340"/>
            <a:ext cx="4320000" cy="2160000"/>
          </a:xfrm>
          <a:prstGeom prst="rect">
            <a:avLst/>
          </a:prstGeom>
        </p:spPr>
      </p:pic>
      <p:pic>
        <p:nvPicPr>
          <p:cNvPr id="10" name="Picture 9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4626F75B-6BC5-EB38-23AF-B49CC2228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572" y="1431340"/>
            <a:ext cx="4320000" cy="21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F606B2-AF8A-8A1E-6DD5-6A0BB2DE3AF2}"/>
              </a:ext>
            </a:extLst>
          </p:cNvPr>
          <p:cNvSpPr/>
          <p:nvPr/>
        </p:nvSpPr>
        <p:spPr>
          <a:xfrm>
            <a:off x="225966" y="2673441"/>
            <a:ext cx="144344" cy="580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E8F266-868B-26D5-0CA9-947014C45650}"/>
              </a:ext>
            </a:extLst>
          </p:cNvPr>
          <p:cNvSpPr/>
          <p:nvPr/>
        </p:nvSpPr>
        <p:spPr>
          <a:xfrm>
            <a:off x="4572000" y="2632880"/>
            <a:ext cx="144344" cy="580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827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E022-21D2-3027-FEF6-C7FE55B8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37C4A-2771-4CFC-2505-FA262205F5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210" y="1017190"/>
            <a:ext cx="2880000" cy="4051009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bg2"/>
                </a:solidFill>
              </a:rPr>
              <a:t>CS expertise is a </a:t>
            </a:r>
            <a:r>
              <a:rPr lang="en-GB" sz="2200" b="1" dirty="0">
                <a:solidFill>
                  <a:schemeClr val="bg2"/>
                </a:solidFill>
              </a:rPr>
              <a:t>multi-dimensional </a:t>
            </a:r>
            <a:r>
              <a:rPr lang="en-GB" sz="2200" dirty="0">
                <a:solidFill>
                  <a:schemeClr val="bg2"/>
                </a:solidFill>
              </a:rPr>
              <a:t>construct that a range of measures can capture.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6729C-E4FC-7C65-A06F-AD00D9F34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32000" y="1022010"/>
            <a:ext cx="2880000" cy="3920104"/>
          </a:xfrm>
        </p:spPr>
        <p:txBody>
          <a:bodyPr>
            <a:noAutofit/>
          </a:bodyPr>
          <a:lstStyle/>
          <a:p>
            <a:r>
              <a:rPr lang="en-GB" sz="2200" dirty="0">
                <a:solidFill>
                  <a:schemeClr val="bg2"/>
                </a:solidFill>
              </a:rPr>
              <a:t>Highly expert CS players show </a:t>
            </a:r>
            <a:r>
              <a:rPr lang="en-GB" sz="2200" b="1" dirty="0">
                <a:solidFill>
                  <a:schemeClr val="bg2"/>
                </a:solidFill>
              </a:rPr>
              <a:t>advantages in processing speed.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F53A0D-093F-4107-AD7B-989269FA16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5790" y="1017190"/>
            <a:ext cx="2880000" cy="3920103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bg2"/>
                </a:solidFill>
              </a:rPr>
              <a:t>Computational modelling demonstrates advantages in </a:t>
            </a:r>
            <a:r>
              <a:rPr lang="en-GB" sz="2200" b="1" dirty="0">
                <a:solidFill>
                  <a:schemeClr val="bg2"/>
                </a:solidFill>
              </a:rPr>
              <a:t>non-decision times</a:t>
            </a:r>
            <a:r>
              <a:rPr lang="en-GB" sz="2200" dirty="0">
                <a:solidFill>
                  <a:schemeClr val="bg2"/>
                </a:solidFill>
              </a:rPr>
              <a:t>.</a:t>
            </a:r>
          </a:p>
          <a:p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7382A-813F-78C0-8A64-CB46E4EF8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416257F-EDBF-87A1-2AA3-7440D0469AB6}"/>
              </a:ext>
            </a:extLst>
          </p:cNvPr>
          <p:cNvSpPr txBox="1">
            <a:spLocks/>
          </p:cNvSpPr>
          <p:nvPr/>
        </p:nvSpPr>
        <p:spPr>
          <a:xfrm>
            <a:off x="122924" y="2977241"/>
            <a:ext cx="2880000" cy="405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2200" dirty="0">
                <a:solidFill>
                  <a:schemeClr val="tx2"/>
                </a:solidFill>
              </a:rPr>
              <a:t>K means clustering is one method, same in other samples, with other measures?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366EBC3-73DA-CB1C-8984-8FB3D5218CB8}"/>
              </a:ext>
            </a:extLst>
          </p:cNvPr>
          <p:cNvSpPr txBox="1">
            <a:spLocks/>
          </p:cNvSpPr>
          <p:nvPr/>
        </p:nvSpPr>
        <p:spPr>
          <a:xfrm>
            <a:off x="3198895" y="2991910"/>
            <a:ext cx="2880000" cy="405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2200" dirty="0">
                <a:solidFill>
                  <a:schemeClr val="tx2"/>
                </a:solidFill>
              </a:rPr>
              <a:t>Faster RTs with no impact on Accuracy Scores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DE3EFE-748B-1050-BC21-8F3398AC3DCA}"/>
              </a:ext>
            </a:extLst>
          </p:cNvPr>
          <p:cNvSpPr txBox="1">
            <a:spLocks/>
          </p:cNvSpPr>
          <p:nvPr/>
        </p:nvSpPr>
        <p:spPr>
          <a:xfrm>
            <a:off x="6202277" y="2962895"/>
            <a:ext cx="2528065" cy="405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2200" dirty="0">
                <a:solidFill>
                  <a:schemeClr val="tx2"/>
                </a:solidFill>
              </a:rPr>
              <a:t>Better able to encode and respond to visual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547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63"/>
    </mc:Choice>
    <mc:Fallback xmlns="">
      <p:transition spd="slow" advTm="64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FDA1-5F8C-E149-EABB-2616CCB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8FA52-0925-8EA0-1DC6-2C34AC13C2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6A18D-9B4B-881A-3353-13A3BC8BCBC3}"/>
              </a:ext>
            </a:extLst>
          </p:cNvPr>
          <p:cNvSpPr txBox="1"/>
          <p:nvPr/>
        </p:nvSpPr>
        <p:spPr>
          <a:xfrm>
            <a:off x="106578" y="863600"/>
            <a:ext cx="2982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Little to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no evidence for </a:t>
            </a:r>
            <a:r>
              <a:rPr lang="en-GB" sz="2000" dirty="0">
                <a:latin typeface="Source Sans Pro" panose="020B0503030403020204" pitchFamily="34" charset="0"/>
              </a:rPr>
              <a:t>experience-based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plasticity of capacity</a:t>
            </a:r>
          </a:p>
          <a:p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De Simoni &amp; von Bastian (2018)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Guye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&amp; von Bastian (2017)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Guye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et al. (2017)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Himi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et al. (in press)</a:t>
            </a:r>
          </a:p>
          <a:p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Ripp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et al. (2022)</a:t>
            </a:r>
            <a:endParaRPr lang="en-GB" sz="1100" i="1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63AA6-38CB-3DF6-7501-6EA13F99F58A}"/>
              </a:ext>
            </a:extLst>
          </p:cNvPr>
          <p:cNvSpPr txBox="1"/>
          <p:nvPr/>
        </p:nvSpPr>
        <p:spPr>
          <a:xfrm>
            <a:off x="6055230" y="757735"/>
            <a:ext cx="30887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Videogaming</a:t>
            </a:r>
            <a:r>
              <a:rPr lang="en-GB" sz="2000" dirty="0">
                <a:latin typeface="Source Sans Pro" panose="020B0503030403020204" pitchFamily="34" charset="0"/>
              </a:rPr>
              <a:t> is related to </a:t>
            </a:r>
            <a:r>
              <a:rPr lang="en-GB" sz="2000" b="1" dirty="0">
                <a:solidFill>
                  <a:srgbClr val="E7004C"/>
                </a:solidFill>
                <a:latin typeface="Source Sans Pro" panose="020B0503030403020204" pitchFamily="34" charset="0"/>
              </a:rPr>
              <a:t>better cognitive efficiency</a:t>
            </a:r>
            <a:r>
              <a:rPr lang="en-GB" sz="2000" dirty="0">
                <a:latin typeface="Source Sans Pro" panose="020B0503030403020204" pitchFamily="34" charset="0"/>
              </a:rPr>
              <a:t>.</a:t>
            </a:r>
            <a:r>
              <a:rPr lang="en-GB" sz="2000" i="1" dirty="0">
                <a:latin typeface="Source Sans Pro" panose="020B0503030403020204" pitchFamily="34" charset="0"/>
              </a:rPr>
              <a:t> </a:t>
            </a:r>
          </a:p>
          <a:p>
            <a:endParaRPr lang="en-GB" sz="2000" b="1" i="1" dirty="0">
              <a:solidFill>
                <a:srgbClr val="E7004C"/>
              </a:solidFill>
              <a:latin typeface="Source Sans Pro" panose="020B0503030403020204" pitchFamily="34" charset="0"/>
            </a:endParaRPr>
          </a:p>
          <a:p>
            <a:r>
              <a:rPr lang="en-GB" sz="2000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Videogames as brain training? 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Perspective &amp; environment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Sound &amp; music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Balance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Levels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UI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Competitive play</a:t>
            </a:r>
          </a:p>
          <a:p>
            <a:r>
              <a:rPr lang="en-GB" sz="2000" dirty="0">
                <a:latin typeface="Source Sans Pro" panose="020B0503030403020204" pitchFamily="34" charset="0"/>
              </a:rPr>
              <a:t>Interaction with players</a:t>
            </a:r>
            <a:endParaRPr lang="en-GB" sz="20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…</a:t>
            </a:r>
          </a:p>
        </p:txBody>
      </p:sp>
      <p:pic>
        <p:nvPicPr>
          <p:cNvPr id="1026" name="Picture 2" descr="6,608 Brain Fatigue Images, Stock Photos &amp; Vectors | Shutterstock">
            <a:extLst>
              <a:ext uri="{FF2B5EF4-FFF2-40B4-BE49-F238E27FC236}">
                <a16:creationId xmlns:a16="http://schemas.microsoft.com/office/drawing/2014/main" id="{7102FD62-0B34-7071-B52A-386D1A287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b="11546"/>
          <a:stretch/>
        </p:blipFill>
        <p:spPr bwMode="auto">
          <a:xfrm rot="21377082">
            <a:off x="1066811" y="2954768"/>
            <a:ext cx="2051620" cy="153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art brain character Royalty Free Vector Image">
            <a:extLst>
              <a:ext uri="{FF2B5EF4-FFF2-40B4-BE49-F238E27FC236}">
                <a16:creationId xmlns:a16="http://schemas.microsoft.com/office/drawing/2014/main" id="{924B2314-7CB6-9CFA-7567-D86FB2479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3"/>
          <a:stretch/>
        </p:blipFill>
        <p:spPr bwMode="auto">
          <a:xfrm rot="21409294">
            <a:off x="4540610" y="3810708"/>
            <a:ext cx="1295052" cy="9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23DE68-DCD3-EA5F-90BE-E096FA022E3C}"/>
              </a:ext>
            </a:extLst>
          </p:cNvPr>
          <p:cNvGrpSpPr/>
          <p:nvPr/>
        </p:nvGrpSpPr>
        <p:grpSpPr>
          <a:xfrm>
            <a:off x="2838316" y="1082473"/>
            <a:ext cx="3119640" cy="2258580"/>
            <a:chOff x="2674563" y="987191"/>
            <a:chExt cx="3712276" cy="2687641"/>
          </a:xfrm>
        </p:grpSpPr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07F01233-467F-DF09-108A-423452DF2873}"/>
                </a:ext>
              </a:extLst>
            </p:cNvPr>
            <p:cNvSpPr/>
            <p:nvPr/>
          </p:nvSpPr>
          <p:spPr>
            <a:xfrm>
              <a:off x="3004020" y="1042527"/>
              <a:ext cx="802716" cy="2576968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CA166D32-F674-0353-7024-7AF0CA15E3B6}"/>
                </a:ext>
              </a:extLst>
            </p:cNvPr>
            <p:cNvSpPr/>
            <p:nvPr/>
          </p:nvSpPr>
          <p:spPr>
            <a:xfrm flipH="1">
              <a:off x="5254666" y="1042527"/>
              <a:ext cx="802716" cy="2576968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0845BEB-7A7F-6D3A-238D-5401D12127F0}"/>
                </a:ext>
              </a:extLst>
            </p:cNvPr>
            <p:cNvSpPr/>
            <p:nvPr/>
          </p:nvSpPr>
          <p:spPr>
            <a:xfrm>
              <a:off x="2674563" y="2128587"/>
              <a:ext cx="1375090" cy="40484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Source Sans Pro" panose="020B0503030403020204" pitchFamily="34" charset="0"/>
                </a:rPr>
                <a:t>Capacity</a:t>
              </a:r>
              <a:endParaRPr lang="en-GB" sz="1600" b="1" dirty="0">
                <a:solidFill>
                  <a:sysClr val="windowText" lastClr="00000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A6F9B-0E59-DFA7-521A-5F814BC2C9E9}"/>
                </a:ext>
              </a:extLst>
            </p:cNvPr>
            <p:cNvSpPr/>
            <p:nvPr/>
          </p:nvSpPr>
          <p:spPr>
            <a:xfrm>
              <a:off x="5011749" y="2128587"/>
              <a:ext cx="1375090" cy="40484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Source Sans Pro" panose="020B0503030403020204" pitchFamily="34" charset="0"/>
                </a:rPr>
                <a:t>Efficiency</a:t>
              </a:r>
              <a:endParaRPr lang="en-GB" sz="1600" b="1" dirty="0">
                <a:solidFill>
                  <a:sysClr val="windowText" lastClr="00000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55BB28-BE8E-54EA-440B-57F32DC89503}"/>
                </a:ext>
              </a:extLst>
            </p:cNvPr>
            <p:cNvSpPr/>
            <p:nvPr/>
          </p:nvSpPr>
          <p:spPr>
            <a:xfrm>
              <a:off x="3843156" y="987191"/>
              <a:ext cx="1375090" cy="40484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Source Sans Pro" panose="020B0503030403020204" pitchFamily="34" charset="0"/>
                </a:rPr>
                <a:t>Training</a:t>
              </a:r>
              <a:endParaRPr lang="en-GB" sz="1600" b="1" dirty="0">
                <a:latin typeface="Source Sans Pro" panose="020B0503030403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C870F6-6223-ABCC-CC9F-AB4AB00349B7}"/>
                </a:ext>
              </a:extLst>
            </p:cNvPr>
            <p:cNvSpPr/>
            <p:nvPr/>
          </p:nvSpPr>
          <p:spPr>
            <a:xfrm>
              <a:off x="3843156" y="3269983"/>
              <a:ext cx="1375090" cy="40484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Source Sans Pro" panose="020B0503030403020204" pitchFamily="34" charset="0"/>
                </a:rPr>
                <a:t>Transfer</a:t>
              </a:r>
              <a:endParaRPr lang="en-GB" sz="1600" b="1" dirty="0"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9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algn="r" defTabSz="342900">
              <a:buClrTx/>
              <a:defRPr/>
            </a:pPr>
            <a:endParaRPr lang="en-GB" altLang="en-US" sz="825" kern="1200" dirty="0">
              <a:solidFill>
                <a:srgbClr val="FFFFFF"/>
              </a:solidFill>
              <a:latin typeface="TUOS Blake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defTabSz="342900">
              <a:buClrTx/>
              <a:defRPr/>
            </a:pPr>
            <a:endParaRPr lang="en-GB" altLang="en-US" sz="825" kern="1200" dirty="0">
              <a:solidFill>
                <a:srgbClr val="FFFFFF"/>
              </a:solidFill>
              <a:latin typeface="TUOS Blake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75316" y="591747"/>
            <a:ext cx="7640324" cy="1625036"/>
            <a:chOff x="669776" y="3017476"/>
            <a:chExt cx="10187099" cy="2166715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997B2785-6951-4017-83D1-7FF0B2952049}"/>
                </a:ext>
              </a:extLst>
            </p:cNvPr>
            <p:cNvSpPr txBox="1">
              <a:spLocks/>
            </p:cNvSpPr>
            <p:nvPr/>
          </p:nvSpPr>
          <p:spPr>
            <a:xfrm>
              <a:off x="669776" y="3017476"/>
              <a:ext cx="10187099" cy="216671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3200">
                  <a:solidFill>
                    <a:srgbClr val="2A196F"/>
                  </a:solidFill>
                  <a:latin typeface="+mn-lt"/>
                  <a:ea typeface="MS PGothic" pitchFamily="34" charset="-128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30000"/>
                </a:spcBef>
                <a:spcAft>
                  <a:spcPct val="0"/>
                </a:spcAft>
                <a:buFont typeface="TUOS Stephenson" panose="02070503080000020004" pitchFamily="18" charset="0"/>
                <a:buChar char="•"/>
                <a:defRPr sz="28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UOS Stephenson" panose="02070503080000020004" pitchFamily="18" charset="0"/>
                <a:defRPr sz="14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4pPr>
              <a:lvl5pPr marL="2057400" indent="-228600" algn="l" rtl="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anose="02070503080000020004" pitchFamily="18" charset="0"/>
                <a:buChar char="•"/>
                <a:defRPr sz="9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5pPr>
              <a:lvl6pPr marL="25146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6pPr>
              <a:lvl7pPr marL="29718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7pPr>
              <a:lvl8pPr marL="34290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8pPr>
              <a:lvl9pPr marL="38862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9pPr>
            </a:lstStyle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2800" b="1" dirty="0">
                  <a:solidFill>
                    <a:srgbClr val="440099"/>
                  </a:solidFill>
                  <a:latin typeface="Source Sans Pro Black" panose="020B0803030403020204" pitchFamily="34" charset="0"/>
                </a:rPr>
                <a:t>Cognitive Ability &amp; Plasticity Lab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2400" dirty="0">
                  <a:solidFill>
                    <a:srgbClr val="440099"/>
                  </a:solidFill>
                  <a:latin typeface="Source Sans Pro Black" panose="020B0803030403020204" pitchFamily="34" charset="0"/>
                </a:rPr>
                <a:t>University of Sheffield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1600" dirty="0">
                  <a:solidFill>
                    <a:srgbClr val="440099"/>
                  </a:solidFill>
                  <a:latin typeface="Source Sans Pro" panose="020B0503030403020204" pitchFamily="34" charset="0"/>
                </a:rPr>
                <a:t>	c.c.vonbastian@sheffield.ac.uk			www.claudiavonbastian.com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1600" dirty="0">
                  <a:solidFill>
                    <a:srgbClr val="440099"/>
                  </a:solidFill>
                  <a:latin typeface="Source Sans Pro" panose="020B0503030403020204" pitchFamily="34" charset="0"/>
                </a:rPr>
                <a:t>	@cvonbastian							www.tatool-web.com 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1600" dirty="0">
                  <a:solidFill>
                    <a:srgbClr val="440099"/>
                  </a:solidFill>
                  <a:latin typeface="Source Sans Pro" panose="020B0503030403020204" pitchFamily="34" charset="0"/>
                </a:rPr>
                <a:t>	@cvonbastian.bsky.social</a:t>
              </a:r>
            </a:p>
          </p:txBody>
        </p:sp>
        <p:pic>
          <p:nvPicPr>
            <p:cNvPr id="27" name="Picture 5" descr="C:\Users\claudia\Documents\Research\Tatool\logo\IconTransparentBackgrou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2841" y="4624544"/>
              <a:ext cx="242372" cy="240000"/>
            </a:xfrm>
            <a:prstGeom prst="rect">
              <a:avLst/>
            </a:prstGeom>
            <a:noFill/>
          </p:spPr>
        </p:pic>
      </p:grpSp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906B182C-F74F-EC37-5157-E6241F8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481" y="1482047"/>
            <a:ext cx="229365" cy="229365"/>
          </a:xfrm>
          <a:prstGeom prst="rect">
            <a:avLst/>
          </a:prstGeom>
        </p:spPr>
      </p:pic>
      <p:pic>
        <p:nvPicPr>
          <p:cNvPr id="15" name="Picture 14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B7DD68F4-18A8-4752-A8DC-D58ACFC90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0228" y="1787629"/>
            <a:ext cx="221312" cy="1800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25D02CCA-FDC8-1C78-E7D1-361A502C8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6969" y="1497704"/>
            <a:ext cx="253959" cy="25395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463B94A-5813-915E-B52C-508862C9FCD4}"/>
              </a:ext>
            </a:extLst>
          </p:cNvPr>
          <p:cNvGrpSpPr/>
          <p:nvPr/>
        </p:nvGrpSpPr>
        <p:grpSpPr>
          <a:xfrm>
            <a:off x="7031276" y="611387"/>
            <a:ext cx="1389612" cy="903352"/>
            <a:chOff x="6414565" y="446817"/>
            <a:chExt cx="1677711" cy="1090638"/>
          </a:xfrm>
        </p:grpSpPr>
        <p:pic>
          <p:nvPicPr>
            <p:cNvPr id="1042" name="Picture 18" descr="Thumbnail for version as of 03:31, 25 November 2017">
              <a:extLst>
                <a:ext uri="{FF2B5EF4-FFF2-40B4-BE49-F238E27FC236}">
                  <a16:creationId xmlns:a16="http://schemas.microsoft.com/office/drawing/2014/main" id="{0628BE4D-908A-4FAF-D0D4-F4357E8BF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574" y="446817"/>
              <a:ext cx="62769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Thumbnail for version as of 03:29, 25 November 2017">
              <a:extLst>
                <a:ext uri="{FF2B5EF4-FFF2-40B4-BE49-F238E27FC236}">
                  <a16:creationId xmlns:a16="http://schemas.microsoft.com/office/drawing/2014/main" id="{9509BDED-84B5-A4CC-08AB-06FCA3256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583" y="925455"/>
              <a:ext cx="62769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Thumbnail for version as of 03:32, 25 November 2017">
              <a:extLst>
                <a:ext uri="{FF2B5EF4-FFF2-40B4-BE49-F238E27FC236}">
                  <a16:creationId xmlns:a16="http://schemas.microsoft.com/office/drawing/2014/main" id="{F6254937-679B-3B5F-3187-BEC1410C7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565" y="925455"/>
              <a:ext cx="62769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Logo showing broken golden-white clouds in a blue sky.">
            <a:extLst>
              <a:ext uri="{FF2B5EF4-FFF2-40B4-BE49-F238E27FC236}">
                <a16:creationId xmlns:a16="http://schemas.microsoft.com/office/drawing/2014/main" id="{41046417-09DB-FEF7-73FB-60A6D5E1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4" y="206791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of our lab members in August 2023">
            <a:extLst>
              <a:ext uri="{FF2B5EF4-FFF2-40B4-BE49-F238E27FC236}">
                <a16:creationId xmlns:a16="http://schemas.microsoft.com/office/drawing/2014/main" id="{4996B490-DA2F-8689-B7DC-AFC1357D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4" y="2374328"/>
            <a:ext cx="4075246" cy="22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5CAE0875-967D-95AA-4CA0-CA44211188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57451">
            <a:off x="5064659" y="2525299"/>
            <a:ext cx="3612145" cy="2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1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2667D8-7653-5027-8E84-253C2A31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“Brain training”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CD3AB2-7A4C-51A6-723C-00F04139BD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2" name="Gruppieren 10">
            <a:extLst>
              <a:ext uri="{FF2B5EF4-FFF2-40B4-BE49-F238E27FC236}">
                <a16:creationId xmlns:a16="http://schemas.microsoft.com/office/drawing/2014/main" id="{CCFEE19A-CBEE-C91B-41B7-47FF4BD6A3D8}"/>
              </a:ext>
            </a:extLst>
          </p:cNvPr>
          <p:cNvGrpSpPr/>
          <p:nvPr/>
        </p:nvGrpSpPr>
        <p:grpSpPr>
          <a:xfrm>
            <a:off x="1484468" y="1128479"/>
            <a:ext cx="5484114" cy="3151423"/>
            <a:chOff x="708333" y="4239089"/>
            <a:chExt cx="3762507" cy="21621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771CBA-DB75-E68F-F5FF-991B3DFAF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2047" b="44438"/>
            <a:stretch>
              <a:fillRect/>
            </a:stretch>
          </p:blipFill>
          <p:spPr bwMode="auto">
            <a:xfrm>
              <a:off x="3487493" y="4239089"/>
              <a:ext cx="983347" cy="723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2E979A4E-7149-C8A9-014C-B7054CA08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3747" b="44416"/>
            <a:stretch>
              <a:fillRect/>
            </a:stretch>
          </p:blipFill>
          <p:spPr bwMode="auto">
            <a:xfrm>
              <a:off x="708333" y="4239089"/>
              <a:ext cx="965884" cy="723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Nach unten gekrümmter Pfeil 9">
              <a:extLst>
                <a:ext uri="{FF2B5EF4-FFF2-40B4-BE49-F238E27FC236}">
                  <a16:creationId xmlns:a16="http://schemas.microsoft.com/office/drawing/2014/main" id="{C456ED01-F2E1-874F-893A-6DEE09958887}"/>
                </a:ext>
              </a:extLst>
            </p:cNvPr>
            <p:cNvSpPr/>
            <p:nvPr/>
          </p:nvSpPr>
          <p:spPr>
            <a:xfrm rot="10800000" flipH="1">
              <a:off x="997737" y="5023444"/>
              <a:ext cx="3426960" cy="1377753"/>
            </a:xfrm>
            <a:prstGeom prst="curvedDownArrow">
              <a:avLst>
                <a:gd name="adj1" fmla="val 25000"/>
                <a:gd name="adj2" fmla="val 66094"/>
                <a:gd name="adj3" fmla="val 25000"/>
              </a:avLst>
            </a:prstGeom>
            <a:solidFill>
              <a:srgbClr val="E7004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2" descr="C:\Users\Claudia von Bastian\Documents\Research\Tatool\Picturebase\hirni_fleischfarben.png">
            <a:extLst>
              <a:ext uri="{FF2B5EF4-FFF2-40B4-BE49-F238E27FC236}">
                <a16:creationId xmlns:a16="http://schemas.microsoft.com/office/drawing/2014/main" id="{BE174970-088E-6DBE-E1BD-B69310DF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778" y="2271729"/>
            <a:ext cx="2005494" cy="192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21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F97-DAAE-1382-D5C8-BA4A2F63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“Brain training”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D6CC0-5C57-276E-6F87-9AF964ED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10" name="Picture 12" descr="Image result for cognifit">
            <a:extLst>
              <a:ext uri="{FF2B5EF4-FFF2-40B4-BE49-F238E27FC236}">
                <a16:creationId xmlns:a16="http://schemas.microsoft.com/office/drawing/2014/main" id="{5A04C77C-D77B-3A3A-3B38-55E1E1D0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24"/>
          <a:stretch/>
        </p:blipFill>
        <p:spPr bwMode="auto">
          <a:xfrm>
            <a:off x="2885757" y="1095170"/>
            <a:ext cx="3108353" cy="11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umosity">
            <a:extLst>
              <a:ext uri="{FF2B5EF4-FFF2-40B4-BE49-F238E27FC236}">
                <a16:creationId xmlns:a16="http://schemas.microsoft.com/office/drawing/2014/main" id="{574166BD-A1D0-C74A-B2D4-09B26B11F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10393" r="5200" b="11537"/>
          <a:stretch/>
        </p:blipFill>
        <p:spPr bwMode="auto">
          <a:xfrm>
            <a:off x="1535046" y="2040862"/>
            <a:ext cx="2353674" cy="8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nintendo brain">
            <a:extLst>
              <a:ext uri="{FF2B5EF4-FFF2-40B4-BE49-F238E27FC236}">
                <a16:creationId xmlns:a16="http://schemas.microsoft.com/office/drawing/2014/main" id="{C6D26CEA-20B1-3238-F167-67E4E0C56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08" y="1836023"/>
            <a:ext cx="2040166" cy="182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posit science">
            <a:extLst>
              <a:ext uri="{FF2B5EF4-FFF2-40B4-BE49-F238E27FC236}">
                <a16:creationId xmlns:a16="http://schemas.microsoft.com/office/drawing/2014/main" id="{722BAC30-23A3-243C-A394-543BEB6B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90" y="2846229"/>
            <a:ext cx="2608035" cy="8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neuronation">
            <a:extLst>
              <a:ext uri="{FF2B5EF4-FFF2-40B4-BE49-F238E27FC236}">
                <a16:creationId xmlns:a16="http://schemas.microsoft.com/office/drawing/2014/main" id="{A8FAA658-4D0F-E198-EB2F-5D800CBF9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70" y="2964830"/>
            <a:ext cx="3111664" cy="10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he Cogmed logo">
            <a:extLst>
              <a:ext uri="{FF2B5EF4-FFF2-40B4-BE49-F238E27FC236}">
                <a16:creationId xmlns:a16="http://schemas.microsoft.com/office/drawing/2014/main" id="{A992B565-D9B3-F99E-B41A-A4761EFA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28" y="3303131"/>
            <a:ext cx="1478212" cy="14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brain" descr="Image result for brain training">
            <a:extLst>
              <a:ext uri="{FF2B5EF4-FFF2-40B4-BE49-F238E27FC236}">
                <a16:creationId xmlns:a16="http://schemas.microsoft.com/office/drawing/2014/main" id="{5609EB5B-A08C-EE28-D090-38D9A96DC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"/>
          <a:stretch/>
        </p:blipFill>
        <p:spPr bwMode="auto">
          <a:xfrm>
            <a:off x="3451302" y="1810072"/>
            <a:ext cx="1904095" cy="17947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795C-3756-C316-DF6F-E820E0C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“Brain training”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D869-55BB-6231-3D05-B40176E2A5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83CB-4471-0751-9274-78332DAFB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EB0E58-10DE-E4DB-34F8-5CBBCDD88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94980"/>
              </p:ext>
            </p:extLst>
          </p:nvPr>
        </p:nvGraphicFramePr>
        <p:xfrm>
          <a:off x="1933503" y="808416"/>
          <a:ext cx="5276995" cy="412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3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88498F-64D8-4874-B349-2397B68ED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0ED9CA-3539-4B8D-AF3F-79315B8C9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A53074-9D30-427B-B51B-24F36345A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AF69A7-E1F6-4903-852A-345DE3BCC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4590FA-FE57-48FB-9C81-530736891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15FCAB-8A2B-4DE5-A715-E20AD30B8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94B25A-281D-4E42-8BD8-C2AFBF096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07D1E5-270C-41F2-ADEB-6DEDED999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0B64FC-A857-4146-82A8-7E1AC96C4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9ED0F-A9A3-4888-BC9F-A0DE5F759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83D8A0C6-83FC-4D7F-BE5F-88B307A80F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21" y="0"/>
            <a:ext cx="9143979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F4B7A-C454-4837-B56D-2B1660E2B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7A0A97-B633-4BBF-A333-B15479377D12}" type="slidenum">
              <a:rPr lang="en-GB" smtClean="0"/>
              <a:t>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E9510-88B9-4BA5-90D1-A2310E5D37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93900"/>
            <a:ext cx="9144000" cy="1111250"/>
          </a:xfrm>
          <a:solidFill>
            <a:srgbClr val="FFFFFF">
              <a:alpha val="89804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transfer</a:t>
            </a:r>
            <a:br>
              <a:rPr lang="en-US" sz="27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</a:br>
            <a:r>
              <a:rPr lang="en-US" sz="2200" i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improvements in practiced tasks lead to improvements in unpracticed tasks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35AF6E-63D6-4ACB-807C-62066924E310}"/>
              </a:ext>
            </a:extLst>
          </p:cNvPr>
          <p:cNvSpPr txBox="1">
            <a:spLocks/>
          </p:cNvSpPr>
          <p:nvPr/>
        </p:nvSpPr>
        <p:spPr>
          <a:xfrm>
            <a:off x="5" y="1916940"/>
            <a:ext cx="9143979" cy="3600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Raleway SemiBold" panose="020B0703030101060003" pitchFamily="34" charset="0"/>
                <a:ea typeface="+mj-ea"/>
                <a:cs typeface="+mj-cs"/>
              </a:defRPr>
            </a:lvl1pPr>
          </a:lstStyle>
          <a:p>
            <a:pPr algn="ctr" defTabSz="914400"/>
            <a:endParaRPr lang="en-US" sz="2700" i="1" dirty="0">
              <a:solidFill>
                <a:schemeClr val="tx1">
                  <a:lumMod val="85000"/>
                  <a:lumOff val="1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DC6A3A-CEFA-41B6-8966-B86332AECEA5}"/>
              </a:ext>
            </a:extLst>
          </p:cNvPr>
          <p:cNvSpPr txBox="1">
            <a:spLocks/>
          </p:cNvSpPr>
          <p:nvPr/>
        </p:nvSpPr>
        <p:spPr>
          <a:xfrm>
            <a:off x="5" y="3145767"/>
            <a:ext cx="9143979" cy="3600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Raleway SemiBold" panose="020B0703030101060003" pitchFamily="34" charset="0"/>
                <a:ea typeface="+mj-ea"/>
                <a:cs typeface="+mj-cs"/>
              </a:defRPr>
            </a:lvl1pPr>
          </a:lstStyle>
          <a:p>
            <a:pPr algn="ctr" defTabSz="914400"/>
            <a:endParaRPr lang="en-US" sz="2700" i="1" dirty="0">
              <a:solidFill>
                <a:schemeClr val="tx1">
                  <a:lumMod val="85000"/>
                  <a:lumOff val="1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9C687-C6A4-44BA-9CBD-2EF053C6ED23}"/>
              </a:ext>
            </a:extLst>
          </p:cNvPr>
          <p:cNvSpPr/>
          <p:nvPr/>
        </p:nvSpPr>
        <p:spPr>
          <a:xfrm rot="16200000">
            <a:off x="8402934" y="4439092"/>
            <a:ext cx="12666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Photo by 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Moritz Kindler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62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C588-573D-2A98-239D-D255C2E8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transfer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0077A-E301-0CED-E3CE-C7A2A2291B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18" name="Textfeld 50">
            <a:extLst>
              <a:ext uri="{FF2B5EF4-FFF2-40B4-BE49-F238E27FC236}">
                <a16:creationId xmlns:a16="http://schemas.microsoft.com/office/drawing/2014/main" id="{9BC6F98B-65F8-BC7C-4B32-AD2263EFEB8E}"/>
              </a:ext>
            </a:extLst>
          </p:cNvPr>
          <p:cNvSpPr txBox="1"/>
          <p:nvPr/>
        </p:nvSpPr>
        <p:spPr>
          <a:xfrm>
            <a:off x="3002397" y="2055808"/>
            <a:ext cx="517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2000" kern="1200" dirty="0">
                <a:solidFill>
                  <a:prstClr val="black"/>
                </a:solidFill>
                <a:latin typeface="Source Sans Pro" panose="020B0503030403020204" pitchFamily="34" charset="0"/>
                <a:ea typeface="+mn-ea"/>
                <a:cs typeface="+mn-cs"/>
              </a:rPr>
              <a:t>Trained task</a:t>
            </a:r>
          </a:p>
        </p:txBody>
      </p:sp>
      <p:sp>
        <p:nvSpPr>
          <p:cNvPr id="21" name="Textfeld 59">
            <a:extLst>
              <a:ext uri="{FF2B5EF4-FFF2-40B4-BE49-F238E27FC236}">
                <a16:creationId xmlns:a16="http://schemas.microsoft.com/office/drawing/2014/main" id="{785F338C-55A5-1F0A-2A18-5315A161929A}"/>
              </a:ext>
            </a:extLst>
          </p:cNvPr>
          <p:cNvSpPr txBox="1"/>
          <p:nvPr/>
        </p:nvSpPr>
        <p:spPr>
          <a:xfrm>
            <a:off x="3002397" y="2941937"/>
            <a:ext cx="517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2000" kern="1200" dirty="0">
                <a:solidFill>
                  <a:prstClr val="black"/>
                </a:solidFill>
                <a:latin typeface="Source Sans Pro" panose="020B0503030403020204" pitchFamily="34" charset="0"/>
                <a:ea typeface="+mn-ea"/>
                <a:cs typeface="+mn-cs"/>
              </a:rPr>
              <a:t>Untrained tasks measuring the same ability</a:t>
            </a:r>
          </a:p>
        </p:txBody>
      </p:sp>
      <p:sp>
        <p:nvSpPr>
          <p:cNvPr id="22" name="Textfeld 62">
            <a:extLst>
              <a:ext uri="{FF2B5EF4-FFF2-40B4-BE49-F238E27FC236}">
                <a16:creationId xmlns:a16="http://schemas.microsoft.com/office/drawing/2014/main" id="{A248F1A4-629B-D794-F409-45467F2AE4B0}"/>
              </a:ext>
            </a:extLst>
          </p:cNvPr>
          <p:cNvSpPr txBox="1"/>
          <p:nvPr/>
        </p:nvSpPr>
        <p:spPr>
          <a:xfrm>
            <a:off x="3002396" y="3825683"/>
            <a:ext cx="517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2000" kern="1200" dirty="0">
                <a:solidFill>
                  <a:prstClr val="black"/>
                </a:solidFill>
                <a:latin typeface="Source Sans Pro" panose="020B0503030403020204" pitchFamily="34" charset="0"/>
                <a:ea typeface="+mn-ea"/>
                <a:cs typeface="+mn-cs"/>
              </a:rPr>
              <a:t>Different (but related) cognitive ability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E4812D-1BFD-FBCE-F5C4-B3C9634C1463}"/>
              </a:ext>
            </a:extLst>
          </p:cNvPr>
          <p:cNvGrpSpPr/>
          <p:nvPr/>
        </p:nvGrpSpPr>
        <p:grpSpPr>
          <a:xfrm>
            <a:off x="581906" y="2016628"/>
            <a:ext cx="2614197" cy="2208935"/>
            <a:chOff x="581906" y="2016628"/>
            <a:chExt cx="2614197" cy="2208935"/>
          </a:xfrm>
        </p:grpSpPr>
        <p:sp>
          <p:nvSpPr>
            <p:cNvPr id="15" name="Ellipse 49">
              <a:extLst>
                <a:ext uri="{FF2B5EF4-FFF2-40B4-BE49-F238E27FC236}">
                  <a16:creationId xmlns:a16="http://schemas.microsoft.com/office/drawing/2014/main" id="{A7E246A0-FD42-F78E-6449-F15B8C4FF073}"/>
                </a:ext>
              </a:extLst>
            </p:cNvPr>
            <p:cNvSpPr/>
            <p:nvPr/>
          </p:nvSpPr>
          <p:spPr>
            <a:xfrm>
              <a:off x="784536" y="2016628"/>
              <a:ext cx="2208935" cy="2208935"/>
            </a:xfrm>
            <a:prstGeom prst="ellipse">
              <a:avLst/>
            </a:prstGeom>
            <a:solidFill>
              <a:srgbClr val="64CBE8">
                <a:alpha val="74902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b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feld 69">
              <a:extLst>
                <a:ext uri="{FF2B5EF4-FFF2-40B4-BE49-F238E27FC236}">
                  <a16:creationId xmlns:a16="http://schemas.microsoft.com/office/drawing/2014/main" id="{8EE2494E-1DD8-60C7-EE55-C982FEEE8521}"/>
                </a:ext>
              </a:extLst>
            </p:cNvPr>
            <p:cNvSpPr txBox="1"/>
            <p:nvPr/>
          </p:nvSpPr>
          <p:spPr>
            <a:xfrm>
              <a:off x="581906" y="3525989"/>
              <a:ext cx="2614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buClrTx/>
                <a:buFontTx/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Source Sans Pro Black" panose="020B0803030403020204" pitchFamily="34" charset="0"/>
                  <a:ea typeface="+mn-ea"/>
                  <a:cs typeface="+mn-cs"/>
                </a:rPr>
                <a:t>Far Transfer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F8AD45-3E0E-CEC9-305D-967539727D5D}"/>
              </a:ext>
            </a:extLst>
          </p:cNvPr>
          <p:cNvGrpSpPr/>
          <p:nvPr/>
        </p:nvGrpSpPr>
        <p:grpSpPr>
          <a:xfrm>
            <a:off x="581906" y="1574668"/>
            <a:ext cx="2614197" cy="1767148"/>
            <a:chOff x="581906" y="1574668"/>
            <a:chExt cx="2614197" cy="1767148"/>
          </a:xfrm>
        </p:grpSpPr>
        <p:sp>
          <p:nvSpPr>
            <p:cNvPr id="16" name="Ellipse 48">
              <a:extLst>
                <a:ext uri="{FF2B5EF4-FFF2-40B4-BE49-F238E27FC236}">
                  <a16:creationId xmlns:a16="http://schemas.microsoft.com/office/drawing/2014/main" id="{751FAEAF-549F-3694-B478-AD31BD19A62C}"/>
                </a:ext>
              </a:extLst>
            </p:cNvPr>
            <p:cNvSpPr/>
            <p:nvPr/>
          </p:nvSpPr>
          <p:spPr>
            <a:xfrm>
              <a:off x="1005430" y="1574668"/>
              <a:ext cx="1767148" cy="1767148"/>
            </a:xfrm>
            <a:prstGeom prst="ellipse">
              <a:avLst/>
            </a:prstGeom>
            <a:solidFill>
              <a:srgbClr val="00BBCC">
                <a:alpha val="74902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b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Textfeld 68">
              <a:extLst>
                <a:ext uri="{FF2B5EF4-FFF2-40B4-BE49-F238E27FC236}">
                  <a16:creationId xmlns:a16="http://schemas.microsoft.com/office/drawing/2014/main" id="{3E68D1C1-C90D-AAFC-8F46-25AEF9EF67F3}"/>
                </a:ext>
              </a:extLst>
            </p:cNvPr>
            <p:cNvSpPr txBox="1"/>
            <p:nvPr/>
          </p:nvSpPr>
          <p:spPr>
            <a:xfrm>
              <a:off x="581906" y="2616469"/>
              <a:ext cx="2614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buClrTx/>
                <a:buFontTx/>
                <a:buNone/>
              </a:pPr>
              <a:r>
                <a:rPr lang="en-US" sz="1800" kern="1200" dirty="0">
                  <a:solidFill>
                    <a:prstClr val="white"/>
                  </a:solidFill>
                  <a:latin typeface="Source Sans Pro Black" panose="020B0803030403020204" pitchFamily="34" charset="0"/>
                  <a:ea typeface="+mn-ea"/>
                  <a:cs typeface="+mn-cs"/>
                </a:rPr>
                <a:t>Near Transfer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7A925B-F1CD-B6B1-D478-9A582A8C8051}"/>
              </a:ext>
            </a:extLst>
          </p:cNvPr>
          <p:cNvGrpSpPr/>
          <p:nvPr/>
        </p:nvGrpSpPr>
        <p:grpSpPr>
          <a:xfrm>
            <a:off x="581906" y="1041970"/>
            <a:ext cx="2614197" cy="1413718"/>
            <a:chOff x="581906" y="1041970"/>
            <a:chExt cx="2614197" cy="1413718"/>
          </a:xfrm>
        </p:grpSpPr>
        <p:sp>
          <p:nvSpPr>
            <p:cNvPr id="17" name="Ellipse 45">
              <a:extLst>
                <a:ext uri="{FF2B5EF4-FFF2-40B4-BE49-F238E27FC236}">
                  <a16:creationId xmlns:a16="http://schemas.microsoft.com/office/drawing/2014/main" id="{05AFBC6E-BADC-78D5-4942-94F911BC8A1E}"/>
                </a:ext>
              </a:extLst>
            </p:cNvPr>
            <p:cNvSpPr/>
            <p:nvPr/>
          </p:nvSpPr>
          <p:spPr>
            <a:xfrm>
              <a:off x="1182145" y="1041970"/>
              <a:ext cx="1413718" cy="1413718"/>
            </a:xfrm>
            <a:prstGeom prst="ellipse">
              <a:avLst/>
            </a:prstGeom>
            <a:solidFill>
              <a:srgbClr val="005A8F">
                <a:alpha val="8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Textfeld 68">
              <a:extLst>
                <a:ext uri="{FF2B5EF4-FFF2-40B4-BE49-F238E27FC236}">
                  <a16:creationId xmlns:a16="http://schemas.microsoft.com/office/drawing/2014/main" id="{CB7C5028-4F41-B94E-4CDA-ED89742689A9}"/>
                </a:ext>
              </a:extLst>
            </p:cNvPr>
            <p:cNvSpPr txBox="1"/>
            <p:nvPr/>
          </p:nvSpPr>
          <p:spPr>
            <a:xfrm>
              <a:off x="581906" y="1565345"/>
              <a:ext cx="2614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buClrTx/>
                <a:buFontTx/>
                <a:buNone/>
              </a:pPr>
              <a:r>
                <a:rPr lang="en-US" sz="1800" kern="1200" dirty="0">
                  <a:solidFill>
                    <a:prstClr val="white"/>
                  </a:solidFill>
                  <a:latin typeface="Source Sans Pro Black" panose="020B0803030403020204" pitchFamily="34" charset="0"/>
                  <a:ea typeface="+mn-ea"/>
                  <a:cs typeface="+mn-cs"/>
                </a:rPr>
                <a:t>Practice</a:t>
              </a:r>
            </a:p>
          </p:txBody>
        </p:sp>
      </p:grpSp>
      <p:cxnSp>
        <p:nvCxnSpPr>
          <p:cNvPr id="20" name="Gerade Verbindung 56">
            <a:extLst>
              <a:ext uri="{FF2B5EF4-FFF2-40B4-BE49-F238E27FC236}">
                <a16:creationId xmlns:a16="http://schemas.microsoft.com/office/drawing/2014/main" id="{9C0B3E03-397B-E3BB-6D77-3D0F96B8A445}"/>
              </a:ext>
            </a:extLst>
          </p:cNvPr>
          <p:cNvCxnSpPr>
            <a:cxnSpLocks/>
            <a:stCxn id="16" idx="4"/>
            <a:endCxn id="21" idx="2"/>
          </p:cNvCxnSpPr>
          <p:nvPr/>
        </p:nvCxnSpPr>
        <p:spPr>
          <a:xfrm>
            <a:off x="1889004" y="3341816"/>
            <a:ext cx="3702779" cy="231"/>
          </a:xfrm>
          <a:prstGeom prst="line">
            <a:avLst/>
          </a:prstGeom>
          <a:noFill/>
          <a:ln w="28575" cap="flat" cmpd="sng" algn="ctr">
            <a:solidFill>
              <a:srgbClr val="00BBCC"/>
            </a:solidFill>
            <a:prstDash val="solid"/>
          </a:ln>
          <a:effectLst/>
        </p:spPr>
      </p:cxnSp>
      <p:cxnSp>
        <p:nvCxnSpPr>
          <p:cNvPr id="23" name="Gerade Verbindung 63">
            <a:extLst>
              <a:ext uri="{FF2B5EF4-FFF2-40B4-BE49-F238E27FC236}">
                <a16:creationId xmlns:a16="http://schemas.microsoft.com/office/drawing/2014/main" id="{FD9197F0-4E32-7BB9-0C5E-361A5B87829F}"/>
              </a:ext>
            </a:extLst>
          </p:cNvPr>
          <p:cNvCxnSpPr>
            <a:cxnSpLocks/>
            <a:stCxn id="15" idx="4"/>
            <a:endCxn id="22" idx="2"/>
          </p:cNvCxnSpPr>
          <p:nvPr/>
        </p:nvCxnSpPr>
        <p:spPr>
          <a:xfrm>
            <a:off x="1889004" y="4225563"/>
            <a:ext cx="3702778" cy="230"/>
          </a:xfrm>
          <a:prstGeom prst="line">
            <a:avLst/>
          </a:prstGeom>
          <a:noFill/>
          <a:ln w="28575" cap="flat" cmpd="sng" algn="ctr">
            <a:solidFill>
              <a:srgbClr val="64CBE8"/>
            </a:solidFill>
            <a:prstDash val="solid"/>
          </a:ln>
          <a:effectLst/>
        </p:spPr>
      </p:cxnSp>
      <p:cxnSp>
        <p:nvCxnSpPr>
          <p:cNvPr id="19" name="Gerade Verbindung 54">
            <a:extLst>
              <a:ext uri="{FF2B5EF4-FFF2-40B4-BE49-F238E27FC236}">
                <a16:creationId xmlns:a16="http://schemas.microsoft.com/office/drawing/2014/main" id="{B09A424D-499F-8D5B-5208-0EA4A9EAAA0D}"/>
              </a:ext>
            </a:extLst>
          </p:cNvPr>
          <p:cNvCxnSpPr>
            <a:cxnSpLocks/>
            <a:stCxn id="17" idx="4"/>
            <a:endCxn id="18" idx="2"/>
          </p:cNvCxnSpPr>
          <p:nvPr/>
        </p:nvCxnSpPr>
        <p:spPr>
          <a:xfrm>
            <a:off x="1889004" y="2455688"/>
            <a:ext cx="3702779" cy="230"/>
          </a:xfrm>
          <a:prstGeom prst="line">
            <a:avLst/>
          </a:prstGeom>
          <a:noFill/>
          <a:ln w="28575" cap="flat" cmpd="sng" algn="ctr">
            <a:solidFill>
              <a:srgbClr val="005A8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68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5D1B-34E0-C15B-988B-4DAD0E59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training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23935-19EB-1E2A-F4B7-430579557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>
                <a:solidFill>
                  <a:srgbClr val="440099"/>
                </a:solidFill>
              </a:rPr>
              <a:t>Before and after </a:t>
            </a:r>
            <a:r>
              <a:rPr lang="en-GB" dirty="0"/>
              <a:t>several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(3 to 100!) </a:t>
            </a:r>
            <a:r>
              <a:rPr lang="en-GB" b="1" dirty="0">
                <a:solidFill>
                  <a:srgbClr val="E7004C"/>
                </a:solidFill>
              </a:rPr>
              <a:t>training sessions</a:t>
            </a:r>
            <a:r>
              <a:rPr lang="en-GB" dirty="0"/>
              <a:t>, typically with </a:t>
            </a:r>
            <a:r>
              <a:rPr lang="en-GB" b="1" dirty="0">
                <a:solidFill>
                  <a:srgbClr val="E7004C"/>
                </a:solidFill>
              </a:rPr>
              <a:t>adaptive difficulty</a:t>
            </a:r>
            <a:r>
              <a:rPr lang="en-GB" dirty="0"/>
              <a:t>, performance in trained and untrained tasks is assessed and compared to a </a:t>
            </a:r>
            <a:r>
              <a:rPr lang="en-GB" b="1" dirty="0">
                <a:solidFill>
                  <a:srgbClr val="440099"/>
                </a:solidFill>
              </a:rPr>
              <a:t>control group</a:t>
            </a:r>
            <a:r>
              <a:rPr lang="en-GB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C2D5-CDCA-6A8B-99A1-0DCC15765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847187-03F9-74F1-0D66-7E5187CA3316}"/>
              </a:ext>
            </a:extLst>
          </p:cNvPr>
          <p:cNvGrpSpPr/>
          <p:nvPr/>
        </p:nvGrpSpPr>
        <p:grpSpPr>
          <a:xfrm>
            <a:off x="607710" y="2675981"/>
            <a:ext cx="7494962" cy="1311813"/>
            <a:chOff x="635283" y="2033375"/>
            <a:chExt cx="7494962" cy="1311813"/>
          </a:xfrm>
        </p:grpSpPr>
        <p:sp>
          <p:nvSpPr>
            <p:cNvPr id="13" name="Rounded Rectangle 20">
              <a:extLst>
                <a:ext uri="{FF2B5EF4-FFF2-40B4-BE49-F238E27FC236}">
                  <a16:creationId xmlns:a16="http://schemas.microsoft.com/office/drawing/2014/main" id="{978544DE-9BB4-7B96-5212-DFB17983B31E}"/>
                </a:ext>
              </a:extLst>
            </p:cNvPr>
            <p:cNvSpPr/>
            <p:nvPr/>
          </p:nvSpPr>
          <p:spPr>
            <a:xfrm>
              <a:off x="3186125" y="2033375"/>
              <a:ext cx="2160000" cy="973372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004C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i="0" u="none" strike="noStrike" kern="1200" cap="none" spc="0" normalizeH="0" baseline="0" noProof="0" dirty="0">
                  <a:ln>
                    <a:noFill/>
                  </a:ln>
                  <a:solidFill>
                    <a:srgbClr val="E7004C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Training</a:t>
              </a:r>
              <a:endPara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7004C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5B6CED37-160F-98E8-EF25-0A4F03A6A623}"/>
                </a:ext>
              </a:extLst>
            </p:cNvPr>
            <p:cNvSpPr/>
            <p:nvPr/>
          </p:nvSpPr>
          <p:spPr>
            <a:xfrm>
              <a:off x="5392896" y="2033375"/>
              <a:ext cx="2160000" cy="973372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440099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440099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Posttest</a:t>
              </a:r>
              <a:endPara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rgbClr val="440099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Rounded Rectangle 19">
              <a:extLst>
                <a:ext uri="{FF2B5EF4-FFF2-40B4-BE49-F238E27FC236}">
                  <a16:creationId xmlns:a16="http://schemas.microsoft.com/office/drawing/2014/main" id="{3C661D0F-2B13-AE5C-7F98-D90DCBC12517}"/>
                </a:ext>
              </a:extLst>
            </p:cNvPr>
            <p:cNvSpPr/>
            <p:nvPr/>
          </p:nvSpPr>
          <p:spPr>
            <a:xfrm>
              <a:off x="972267" y="2033376"/>
              <a:ext cx="2160000" cy="97337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440099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440099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Pretest</a:t>
              </a:r>
              <a:endPara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rgbClr val="440099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Notched Right Arrow 15">
              <a:extLst>
                <a:ext uri="{FF2B5EF4-FFF2-40B4-BE49-F238E27FC236}">
                  <a16:creationId xmlns:a16="http://schemas.microsoft.com/office/drawing/2014/main" id="{8B8D3F78-F700-95BD-2DAD-C5E635A20C36}"/>
                </a:ext>
              </a:extLst>
            </p:cNvPr>
            <p:cNvSpPr/>
            <p:nvPr/>
          </p:nvSpPr>
          <p:spPr>
            <a:xfrm>
              <a:off x="635283" y="2371816"/>
              <a:ext cx="7494962" cy="973372"/>
            </a:xfrm>
            <a:prstGeom prst="notchedRightArrow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EB6CC0-E8D8-86A9-E4B3-282D544BACF7}"/>
                </a:ext>
              </a:extLst>
            </p:cNvPr>
            <p:cNvSpPr/>
            <p:nvPr/>
          </p:nvSpPr>
          <p:spPr>
            <a:xfrm>
              <a:off x="1894329" y="2748974"/>
              <a:ext cx="227120" cy="2271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82675B-C868-87F0-DB51-DEC7576ECD91}"/>
                </a:ext>
              </a:extLst>
            </p:cNvPr>
            <p:cNvSpPr/>
            <p:nvPr/>
          </p:nvSpPr>
          <p:spPr>
            <a:xfrm>
              <a:off x="6362234" y="2748974"/>
              <a:ext cx="227120" cy="2271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3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2B16-8244-9898-51E1-317607FA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typical training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D101-F160-320D-4298-EE6AC143E3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will be presented non-sensical </a:t>
            </a:r>
            <a:r>
              <a:rPr lang="en-GB" b="1" dirty="0">
                <a:solidFill>
                  <a:srgbClr val="005A8F"/>
                </a:solidFill>
              </a:rPr>
              <a:t>words</a:t>
            </a:r>
            <a:r>
              <a:rPr lang="en-GB" dirty="0"/>
              <a:t> that you are asked to </a:t>
            </a:r>
            <a:r>
              <a:rPr lang="en-GB" b="1" dirty="0">
                <a:solidFill>
                  <a:srgbClr val="005A8F"/>
                </a:solidFill>
              </a:rPr>
              <a:t>memorize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In-between words, you will see </a:t>
            </a:r>
            <a:r>
              <a:rPr lang="en-GB" b="1" dirty="0">
                <a:solidFill>
                  <a:srgbClr val="E7004C"/>
                </a:solidFill>
              </a:rPr>
              <a:t>equations</a:t>
            </a:r>
            <a:r>
              <a:rPr lang="en-GB" dirty="0"/>
              <a:t> that you are asked to judge as </a:t>
            </a:r>
            <a:r>
              <a:rPr lang="en-GB" b="1" dirty="0">
                <a:solidFill>
                  <a:srgbClr val="E7004C"/>
                </a:solidFill>
              </a:rPr>
              <a:t>true</a:t>
            </a:r>
            <a:r>
              <a:rPr lang="en-GB" dirty="0">
                <a:solidFill>
                  <a:srgbClr val="E7004C"/>
                </a:solidFill>
              </a:rPr>
              <a:t> </a:t>
            </a:r>
            <a:r>
              <a:rPr lang="en-GB" b="1" dirty="0">
                <a:solidFill>
                  <a:srgbClr val="E7004C"/>
                </a:solidFill>
              </a:rPr>
              <a:t>or false</a:t>
            </a:r>
            <a:r>
              <a:rPr lang="en-GB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E3E3-AC2A-3EBE-7F6C-4EF9A10EC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29" name="Explosion: 3">
            <a:extLst>
              <a:ext uri="{FF2B5EF4-FFF2-40B4-BE49-F238E27FC236}">
                <a16:creationId xmlns:a16="http://schemas.microsoft.com/office/drawing/2014/main" id="{C4D967F5-F100-E2FA-1796-3A6676C38AE6}"/>
              </a:ext>
            </a:extLst>
          </p:cNvPr>
          <p:cNvSpPr/>
          <p:nvPr/>
        </p:nvSpPr>
        <p:spPr>
          <a:xfrm>
            <a:off x="1639172" y="3356272"/>
            <a:ext cx="2422112" cy="1536609"/>
          </a:xfrm>
          <a:prstGeom prst="irregularSeal1">
            <a:avLst/>
          </a:prstGeom>
          <a:solidFill>
            <a:srgbClr val="E70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1 + 1 = 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30" name="Explosion: 3">
            <a:extLst>
              <a:ext uri="{FF2B5EF4-FFF2-40B4-BE49-F238E27FC236}">
                <a16:creationId xmlns:a16="http://schemas.microsoft.com/office/drawing/2014/main" id="{317EB920-A7F0-E80C-D2B9-11F10C61F6CD}"/>
              </a:ext>
            </a:extLst>
          </p:cNvPr>
          <p:cNvSpPr/>
          <p:nvPr/>
        </p:nvSpPr>
        <p:spPr>
          <a:xfrm>
            <a:off x="4535934" y="3356272"/>
            <a:ext cx="2422112" cy="1536609"/>
          </a:xfrm>
          <a:prstGeom prst="irregularSeal1">
            <a:avLst/>
          </a:prstGeom>
          <a:solidFill>
            <a:srgbClr val="E70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1 + </a:t>
            </a:r>
            <a:r>
              <a:rPr lang="en-GB" sz="2400" kern="1200" dirty="0">
                <a:solidFill>
                  <a:srgbClr val="FFFFFF"/>
                </a:solidFill>
                <a:latin typeface="Source Sans Pro" panose="020B0503030403020204" pitchFamily="34" charset="0"/>
                <a:ea typeface="+mn-ea"/>
                <a:cs typeface="+mn-cs"/>
              </a:rPr>
              <a:t>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= 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31" name="FNUG">
            <a:extLst>
              <a:ext uri="{FF2B5EF4-FFF2-40B4-BE49-F238E27FC236}">
                <a16:creationId xmlns:a16="http://schemas.microsoft.com/office/drawing/2014/main" id="{7A473AF1-6606-16D0-7DEA-9FED837FC40A}"/>
              </a:ext>
            </a:extLst>
          </p:cNvPr>
          <p:cNvSpPr txBox="1"/>
          <p:nvPr/>
        </p:nvSpPr>
        <p:spPr>
          <a:xfrm>
            <a:off x="2011271" y="1388993"/>
            <a:ext cx="2215254" cy="796469"/>
          </a:xfrm>
          <a:prstGeom prst="cloudCallout">
            <a:avLst>
              <a:gd name="adj1" fmla="val -23603"/>
              <a:gd name="adj2" fmla="val 1795"/>
            </a:avLst>
          </a:prstGeom>
          <a:solidFill>
            <a:srgbClr val="005A8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Arial" charset="0"/>
              </a:rPr>
              <a:t>DROT</a:t>
            </a:r>
          </a:p>
        </p:txBody>
      </p:sp>
    </p:spTree>
    <p:extLst>
      <p:ext uri="{BB962C8B-B14F-4D97-AF65-F5344CB8AC3E}">
        <p14:creationId xmlns:p14="http://schemas.microsoft.com/office/powerpoint/2010/main" val="25408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30" grpId="1" animBg="1"/>
      <p:bldP spid="31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3.8|6.2|11.7|7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3329</TotalTime>
  <Words>1743</Words>
  <Application>Microsoft Office PowerPoint</Application>
  <PresentationFormat>On-screen Show (16:9)</PresentationFormat>
  <Paragraphs>259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Source Sans Pro Semibold</vt:lpstr>
      <vt:lpstr>Source Sans Pro</vt:lpstr>
      <vt:lpstr>TUOS Blake</vt:lpstr>
      <vt:lpstr>Source Sans Pro Black</vt:lpstr>
      <vt:lpstr>Calibri</vt:lpstr>
      <vt:lpstr>PT Sans</vt:lpstr>
      <vt:lpstr>Lato Light</vt:lpstr>
      <vt:lpstr>Arial</vt:lpstr>
      <vt:lpstr>Lato</vt:lpstr>
      <vt:lpstr>Bradley Hand ITC</vt:lpstr>
      <vt:lpstr>Simple Light</vt:lpstr>
      <vt:lpstr>Researching Videogaming &amp; Esports as a Window to Cognitive Plasticity  </vt:lpstr>
      <vt:lpstr>Overview</vt:lpstr>
      <vt:lpstr>“Brain training”</vt:lpstr>
      <vt:lpstr>“Brain training”</vt:lpstr>
      <vt:lpstr>“Brain training”</vt:lpstr>
      <vt:lpstr>transfer improvements in practiced tasks lead to improvements in unpracticed tasks</vt:lpstr>
      <vt:lpstr>Training and transfer</vt:lpstr>
      <vt:lpstr>Cognitive training studies</vt:lpstr>
      <vt:lpstr>A typical training task</vt:lpstr>
      <vt:lpstr>A typical training task</vt:lpstr>
      <vt:lpstr>Typical results</vt:lpstr>
      <vt:lpstr>Typical results</vt:lpstr>
      <vt:lpstr>Empirical evidence</vt:lpstr>
      <vt:lpstr>Possible explanations</vt:lpstr>
      <vt:lpstr>The capacity-efficiency model</vt:lpstr>
      <vt:lpstr>Some answers and many new questions</vt:lpstr>
      <vt:lpstr>Videogaming &amp; Esports as Brain Training</vt:lpstr>
      <vt:lpstr>Cognitive benefits of videogaming?</vt:lpstr>
      <vt:lpstr>Possible explanations</vt:lpstr>
      <vt:lpstr>Efficiency in video gaming</vt:lpstr>
      <vt:lpstr>Processing Speed in Counter-Strike Players</vt:lpstr>
      <vt:lpstr>Processing Speed in Counter-Strike players</vt:lpstr>
      <vt:lpstr>Processing Speed in Counter-Strike players</vt:lpstr>
      <vt:lpstr>Processing Speed in Counter-Strike players</vt:lpstr>
      <vt:lpstr>Processing Speed in Counter-Strike players</vt:lpstr>
      <vt:lpstr>Processing Speed in Counter-Strike players</vt:lpstr>
      <vt:lpstr>Summary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Claudia von Bastian</cp:lastModifiedBy>
  <cp:revision>556</cp:revision>
  <dcterms:created xsi:type="dcterms:W3CDTF">2023-02-20T10:33:55Z</dcterms:created>
  <dcterms:modified xsi:type="dcterms:W3CDTF">2023-11-01T08:39:02Z</dcterms:modified>
</cp:coreProperties>
</file>